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38" r:id="rId2"/>
    <p:sldId id="373" r:id="rId3"/>
    <p:sldId id="256" r:id="rId4"/>
    <p:sldId id="374" r:id="rId5"/>
    <p:sldId id="383" r:id="rId6"/>
    <p:sldId id="384" r:id="rId7"/>
    <p:sldId id="385" r:id="rId8"/>
    <p:sldId id="391" r:id="rId9"/>
    <p:sldId id="386" r:id="rId10"/>
    <p:sldId id="387" r:id="rId11"/>
    <p:sldId id="388" r:id="rId12"/>
    <p:sldId id="393" r:id="rId13"/>
    <p:sldId id="389" r:id="rId14"/>
    <p:sldId id="390" r:id="rId15"/>
    <p:sldId id="396" r:id="rId16"/>
    <p:sldId id="394" r:id="rId17"/>
    <p:sldId id="395" r:id="rId18"/>
    <p:sldId id="392" r:id="rId19"/>
    <p:sldId id="398" r:id="rId20"/>
    <p:sldId id="401" r:id="rId21"/>
    <p:sldId id="403" r:id="rId22"/>
    <p:sldId id="404" r:id="rId23"/>
    <p:sldId id="405" r:id="rId24"/>
    <p:sldId id="406" r:id="rId25"/>
    <p:sldId id="407" r:id="rId26"/>
    <p:sldId id="408" r:id="rId27"/>
    <p:sldId id="412" r:id="rId28"/>
    <p:sldId id="410" r:id="rId29"/>
    <p:sldId id="409" r:id="rId30"/>
    <p:sldId id="413" r:id="rId31"/>
    <p:sldId id="421" r:id="rId32"/>
    <p:sldId id="422" r:id="rId33"/>
    <p:sldId id="423" r:id="rId34"/>
    <p:sldId id="424" r:id="rId35"/>
    <p:sldId id="425" r:id="rId36"/>
    <p:sldId id="419" r:id="rId37"/>
    <p:sldId id="420" r:id="rId38"/>
    <p:sldId id="427" r:id="rId39"/>
    <p:sldId id="438" r:id="rId40"/>
    <p:sldId id="426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28" r:id="rId49"/>
    <p:sldId id="429" r:id="rId50"/>
    <p:sldId id="430" r:id="rId51"/>
    <p:sldId id="439" r:id="rId52"/>
    <p:sldId id="440" r:id="rId53"/>
    <p:sldId id="441" r:id="rId54"/>
    <p:sldId id="442" r:id="rId55"/>
    <p:sldId id="443" r:id="rId56"/>
    <p:sldId id="444" r:id="rId57"/>
    <p:sldId id="445" r:id="rId58"/>
    <p:sldId id="446" r:id="rId59"/>
    <p:sldId id="449" r:id="rId60"/>
    <p:sldId id="450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48" r:id="rId73"/>
    <p:sldId id="463" r:id="rId7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6D8"/>
    <a:srgbClr val="2D5EBF"/>
    <a:srgbClr val="A74554"/>
    <a:srgbClr val="C97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216" y="30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15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85D8E8-6A1D-765A-3343-37F63CDDF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47015-098D-61F7-B1F0-C27513A886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93587-9D3A-4CA8-9DB6-753609E6989C}" type="datetimeFigureOut">
              <a:rPr lang="fr-BE" smtClean="0"/>
              <a:t>01-02-25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B5C54-234E-3353-9428-B54C768B39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75F49-4D65-5490-BE6A-61B37837EE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00AB3-06AB-4565-B962-38CDAA45DCD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484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67257-F3F3-4BC8-B788-044C02E06208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CE05B-4F42-4E77-B5F9-A6A7FBFAE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36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7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31D3C-A134-2CFB-4604-5346A86F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8A1AB6-DC98-7157-1BEF-0F0998114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14F60-0D11-6240-3AAE-C9C5AD645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04566-774A-B047-D9DE-39B576EF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02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0CFF0-B65D-46A5-20C9-613AFB53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24C59-8234-25B1-AEE2-3FF9253F0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D344B-DFEB-0283-0B61-F9604208F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D3D26-7A1D-0636-5C25-70220FA4A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617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870F8-1DDE-FEFE-F2A0-8F75C4985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89F66-F8E6-1CB3-3726-F0B3EDE41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7D91B3-71A6-847A-D180-D7E4F9D59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B6CA0-427C-664A-6AEA-09FCC4767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69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A533-2DD4-42B5-DC3E-138399A24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BCA36-3DE4-004E-559E-C6CFAD82B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16BD6-D83F-E80D-2739-6E5217C7A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A44DC-2CAB-1127-B6DE-9EB880E58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CB7F8-CE9B-510A-BDE0-F0FF8D12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C17F8-8A2B-AAB8-5640-7AFFE8D7B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5550E-37FF-6709-A3BE-49014FA3A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A4C2D-3BFF-4D1E-B451-9BBB3CCA7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134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29CA3-F775-F281-4573-9DC4E9E8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5E248-04F0-CA54-92CF-54DAD0DD2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AA02A-3CF0-6787-4ADD-607A75F79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F1017-5849-6B26-B3AD-07E2BAE5B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319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1E60-68DF-ABBC-DE68-503A02D61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08B36-4F1A-C8AB-2A86-C31828EFA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0B8AC-DF04-BD14-ACB1-435295A88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2EB32-24B2-0885-FAC2-79E463A85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4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D9013-F6C9-9F88-CA69-4FC7C12A7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67B12-D1F4-E24D-B898-44269936B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641ED-28A1-6E5F-7364-DC7F5F3B3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88D61-01B9-2428-BF94-1F5394321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32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A829A-8CF7-43AA-39A0-13310917E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C33A3-5271-7475-6DD3-DE90EE437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929CA-2885-6CF4-FA66-3671A4535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7E558-3A5E-0FA1-DCA0-B902FB771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63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E5890-0E40-19A4-BCE5-7F0EF105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6FC5EE-2CC3-7482-CCFF-BCFB12CA1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141DC-111D-898E-48FE-F40676041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0241D-C250-560D-969B-2A573CE05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8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16EA9-2294-A8C6-D40E-5E0CD6E8A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42DDF-52A7-C276-7455-9756DC9C3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6A529-38DE-7FF2-24C6-2C035C3EE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43E38-FA9A-4378-5324-A7632E7E6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504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586B-A09C-F0CC-2B58-3528FBD3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E175C-A97F-1423-5057-DC3E94452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B71C6-1EE2-6097-77F7-954E360B5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B6092-C324-EA5F-39B8-B8EA5D393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047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C7EAA-4296-E225-9889-7349A9C5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5AB74-B8BE-6483-BA1E-6AEE5862C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DB389-C1DB-A2EB-41D3-11E91C016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D9757-B7F3-E15D-9AFB-2ACCEEE4B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67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F54DC-28D9-64B8-8A9A-CEDAA9AD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0C3C2E-B88C-32A1-7E13-B12E9567C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56E7A-8C23-59A6-7901-FF1A02281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6E5D6-E581-C535-D5FF-636DC6404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395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6D982-2306-B6A9-FB85-70214739B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F8EB5-7FFB-C695-035E-FC8D76DD8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C3A43-9130-0060-DAAA-0403FF249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8F5B7-8CBC-773B-8D1F-0152E10A4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53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A999-E7DA-C936-C882-A8344D15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F1DEB-03F5-E425-E3B0-1F6562BA5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7486C-F1C5-AEF1-E3CF-7F1DDB9A6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4BC1E-84F5-19E3-392B-FDD89B400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63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98BC3-7470-A64A-A43B-90D9E2494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D1E41-C86F-510E-2D4A-464E439AE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FD051-E8DC-EDC3-1773-7F15A0D77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74226-29B7-A6DE-0EB7-BA68A4F06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42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9D789-8061-D636-BFDA-09DEABB7F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CEC79-CC92-F199-A70D-7E1181EB5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F44B4-B6D6-6A70-F60F-2B1D48269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A83C7-17AA-772C-6E11-D21F05D5A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24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F1369-73D8-98C5-BDD2-72C5669F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E6A4F-8D7E-DC95-3E17-C3DFD683E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18D3AD-29AF-27B0-B68F-940CA470A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E5302-EFC4-995E-C339-90C27E719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0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784F1-D0DD-FACB-D56E-A0F6303CC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4D4D4-0720-79A7-3E60-ADABB4FFD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D0712-55AD-7DBE-88FF-E8FAA69AA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718FB-DD61-59D0-044C-248B4AD17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540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B428-7050-4ED7-32C2-32447DDB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2224A-4655-F06A-F6A1-5A2868033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AA241-5E5A-A1CB-37F1-32477FD13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C97E9-4EC0-6D13-8DC9-4298FCDED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24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13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2AD0F-3896-9010-5B42-47A34B9C6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27B904-7C3C-2A96-5D3E-B39E0166D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E1354-2EEB-B70F-254F-ADEE5421F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5BEBF-A1D7-BC9F-1B71-49E9C1CED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29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F51DB-86E6-2174-4E38-ACA45CA0C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82E69-C7D8-25BB-9EE7-6134B67AF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BD126-FEFC-F55E-FF1A-F1BDD4EB7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DD5F-6A64-5DB9-5161-D144A2CC5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855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650FD-AF42-70F7-CD48-2C3B7316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FE59B-F88B-5D82-B66C-AA1172F1F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3ACC9-FCDD-C017-BC67-8DBDCDA38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A68B5-5011-86CD-D826-A1271D77B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799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04D6D-4F1C-300B-927D-89EF6DD02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643E5-4523-C63B-BED2-47C42F3F8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33165-C18A-DC41-DF85-B241B7989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FF7B3-46BF-FD6D-E3F1-5E30C413C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026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4DC7B-B691-31C3-1FB9-324202838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C3A01-2A03-F241-BAFC-26542E994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54204-525C-5E8D-6E91-9B7572128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CC943-D6CE-6E35-6156-5BA86A1F5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010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589BC-CDE8-9127-B62F-3B9C59F37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9BA77-D6BF-28C6-6632-57D05EB34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95B80-B6FD-734A-CE24-C7BC6EC8D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97F39-DBD0-4A80-6AFC-DB0D09131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95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D697-F834-8921-3E43-CF191E58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808C3-889E-1DE9-F519-D6B0B98FE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69D9B-DB13-2435-7BAE-FAE795B29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C18F-B3B4-5959-EED3-BA5CEEE63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1111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623E-892C-728C-8655-997592DA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79BFC-4120-2399-ED05-7AD6A53E2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F71DD-E145-01F9-4332-0E430B0DF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45193-6149-AB2C-9274-9AC72F95C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160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A1B6-BFD9-137A-2C0A-15353ADE8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FD014-F808-2816-78A0-966EA8E78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EA709-4040-E612-F241-AFFA8F1C6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3DC53-B7F9-7B72-53CC-8E9C57AC2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9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C51DE-A91B-5917-C3FB-75C96279D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8532F-CCB6-A004-47C6-6CCB9E8FF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DB17C-B6E3-AE5F-0047-D8AFDAED8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8724B-23CA-942B-E333-D90366283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43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97D9A-37C8-1943-AE41-4E4F7AF9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93F00-71C3-B9E2-D30F-58ED8DB6D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D5769-3A00-4E1F-7F33-61B94741C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9B3D8-F064-891E-AD0B-B9619BAF4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440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E530-E0D7-D361-99F5-B5A9ABAB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34C82-79A1-BF43-62FC-804165054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D20B0-709F-1A14-A52C-E3385018E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44E36-1CAB-D53F-7BDA-37FCEB3B4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03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99802-7B0E-F21E-000A-8CB63B4A1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A0132-A438-3400-D497-B753CE80E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AC061-9F1B-E317-F062-25703D1B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E3851-129D-5732-339B-BB0E18429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71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4376-CA72-3CC2-76EE-50A87AB2C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0B792-DA56-39AE-EBFC-1F999699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78106-2059-320B-0C27-4A616727C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95375-A179-D12D-F178-F5A270666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469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1FDC5-ADC5-52A4-9E73-C9D5CF03F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AF460-75F3-B54A-1FE7-FFB1E87770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44B52-B6FD-FFB6-C1C7-8224C37A4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42EB6-4094-93BF-AB57-77CF0B943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7863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B688B-FB4C-3AF5-1CDA-0687F7C74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1916E-3526-70F6-9ED7-ABEC56E3E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E7732-3ADA-5371-0D73-10C322CE6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0DEE-9D85-F4AA-2841-CEF62CE95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9857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A6EB8-CAF5-1026-6F20-0B7127D60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571CE2-3A2C-5EB4-4ECC-0BCF37AC7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479ED-1139-12F9-5B67-845D9C984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92D8C-DB7A-27E0-4431-3835B6420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954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A88D1-C24E-0464-9F0A-8DAD45A1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8E6AD-D6B2-0063-E29B-3E0F7CA42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8B46D-24E4-BD86-0A47-AB769451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6B2EE-C954-F2B0-3027-B04356735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635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10D22-E0E8-E701-F6D5-4951FF38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248C67-AC2A-5873-613B-EB5F6F088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E16AC7-8E7A-361D-9368-4F3047BE7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5C50B-22DF-F4DA-8DF1-D749D907C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0577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F93EA-591A-3A88-24D4-7D561B0F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FBBBF-2338-91B9-97E7-3AAF0CF3E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327C7-A2D8-DA8B-EA26-B439B16EC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95E6F-4843-9302-D41C-C6AF02E07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760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48E5-E250-7917-EC71-8D91B011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32102-2A73-9DF5-E75A-3208F0232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333DED-0323-86C8-9675-3868EA4D9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CF480-A13C-11D5-8852-0040C6078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67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D7D8-6370-AEFA-90E5-4103D5F7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DA515-9DC5-F0D0-C8BA-38717E550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855FE-5ACE-4913-8EF1-501DC4A8D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EAEE1-6586-3797-80DF-EEBA57E43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651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697C4-E648-341D-BCB1-53241016D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147C5-E6F9-E149-297C-62D8A2D53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0A09D-470B-7314-01A4-A679DF198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4ADDD-1A3D-BF7F-0E98-CA1AF51BD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3087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B406B-7A31-8978-AE04-E620B316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FB6FE-91C6-188C-5C87-C525BCDAC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A41EDB-B680-1C02-2E4D-D01EBE45E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1D79-B323-FCAA-D115-6014AC328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256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EBEA1-27B4-AA29-C871-0A3A1BB8E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645E3-D697-FA86-1358-5118F55A4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BE3D7-A9AB-D361-B975-489026564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28620-0757-FDEE-58DD-17EAD7CCB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321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91B82-89A8-6596-65D3-452F8AC0E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0588F-CFBD-CF3C-FECF-67592C930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05844-DFDF-24DF-F019-85DB626EC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83144-945B-C6F7-28DF-49E49C21C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9569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2067-56AD-071F-8340-9D92F0BB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854C0-CC19-10B2-C249-DD3D6DCCA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2144E-FA78-8784-D0E7-9162F2CFB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55E0B-6273-A656-FE78-47B191D92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653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2596C-DA61-321B-4407-7D6BC0CC1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9C855-00FD-B11B-B215-2FEBE7641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1722E-4442-0D56-EFD7-8F4E61F2F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82746-1D78-AB59-09AE-5E0EA7BE0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1743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6A9F9-4EA7-A3B0-8FD6-AAA2902F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73E0D-3F24-D471-6C19-49075301F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F86DF-0F40-CC49-130D-DDE3C621B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CB75B-51BE-901F-638F-4DDB57B4F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852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6A8D2-6DF8-2B7A-517E-DB193784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8DF2B-4BCE-B229-6982-51F7462DB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F9B60-9EBD-0DFC-90D9-1DE7E4CB9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D651F-5E73-0400-48D1-FA5DC23E5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7085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441A2-8787-3758-68C5-C65595FC4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03CBA-A492-DA84-BDB2-19E340D2D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0D46CC-241B-3548-C01D-6D1E65F10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441A-D47B-B358-803F-EF957E4CD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61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F863C-5A47-8828-B178-D055558A2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25852-3D0B-16AF-E1F3-964F8A0FE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99910-EF36-198A-9CCD-0D01C69B8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B5FD3-9985-8189-4D98-662207C11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9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36463-707E-4151-0AA0-9A1C3D4D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BB189-80E3-1E0B-CEB0-8FE5F688D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274B81-2620-2CA5-4DBD-9C585006A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716AC-9E7B-431E-07D6-F3DB1C1B7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5764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3EE86-742E-BAC0-3872-0E46577C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BB31D-E1F8-DF3D-C395-F1489BD50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D9908B-EF89-3C2E-E0DB-E91FF45DA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34009-997A-2FF3-28A4-082F18465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603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F67A0-0284-0E90-8410-639B32EC4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91F43-54FE-5B3C-06E7-4719A85C1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F3CDF-4B99-1AE3-8EA2-A2F3E41CB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17622-7C14-7E3F-D711-DCA590E8A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218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D009-3119-DC09-CE05-1D996B111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BACDD5-4DD8-00C2-9035-4CD3F19EF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8E68C-F053-15A7-EC8E-A572C8372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AD91D-0589-E5B1-5180-F5F831EAC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5178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4C093-C92A-0FC8-D5F7-236C9467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A0025-BFFC-28EC-8598-4388683AD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AD886-E8FD-B1E2-CA5F-BABC68E4D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9DF23-D38D-3358-B8A8-894C2A2F2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25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A564A-EADE-2C1A-60AA-88474775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B0A6D-A469-F025-6B2D-B0760A38A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710AB-ED56-9825-C392-6B8699759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F14D-1700-D336-BF23-CEBDBED03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114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990FC-EB6B-172A-9980-0607D3E37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31499-933D-45CF-1A6D-7E1D03FF3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7E244-7F09-28B6-BE58-AF212A787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8865F-A129-14B6-9230-8106AE445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6323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0E465-FB73-65A2-1D14-8B661E066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9B81D-7448-00D2-E3C1-7A61142C6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96332-389E-9B93-C0EF-63DF69BDB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25B6A-819B-B9FB-0426-84AC0162C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031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0EC48-37B1-6E3E-6BC6-D7E09F5A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046F33-B168-32C7-F782-75B4BFFF6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419D5-07E9-38D8-6FC7-60BF7D688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A81BE-AC25-1793-A3E4-CF81F0FC7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208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25618-C69F-BF22-D717-D962D8DD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4B333C-F672-6BC3-F11B-A659D524E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ACD71-6A56-18FE-24D3-E994F19C3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B1CC8-5776-E65A-9060-EB86C50FD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8224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A8FB-F13A-F24C-3758-E549C850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DB511-9801-E72D-AE9D-245156BAA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E2C78-EC1D-0D62-C674-54106F1D3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FC8AB-09F9-9778-DD61-EF7D8031B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128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12D4F-A763-E736-5823-ACB87AC5D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B1925B-78B4-69BB-CBDB-146044E46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633E3-37D5-996C-1144-FFD7C30FE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DC747-DA2B-F31C-59D4-3D1BB0C8B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685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68D1-CADD-E60B-7A8F-95E5375DC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88E46-C1D9-1D08-1BF2-0BFCDA3B0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BE270-E877-54E0-DD61-3641220C2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C6E5D-3F47-00DF-1950-31A7D6AC7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532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966A8-8CC0-B09B-48C9-9AABC8827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C8C4B-BD8D-E036-AA61-275879A4B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AC6E2-9F0D-D7B3-D3EB-88C4441D8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7AD61-0434-3E84-406D-2E98A1BB5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402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C5AC2-D1F9-B82E-C01F-E9F7AAAEC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738A1D-6670-618F-6D4E-E2249EBB0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3AFF1-2DF5-A786-E222-B6EA3059C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2A2C6-98CF-6309-B270-3AF10DA1B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32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E74D7-3D3A-243F-82AD-DD88D875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D92A9-981C-A07D-5132-C8E11DBE8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6D64A-BD54-B5C2-F59E-6472A9B91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D077F-79D6-B992-6BEA-A6A8E90D7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4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A0E64-9577-A652-770D-2B2C2BB3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F33DA-713C-6421-A50C-84CD9BEAD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8A977-C42A-C4A4-F0B4-DE60B162C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AE43B-4802-F198-B815-D2D95010D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6668C-6293-CC70-8891-AB35D3413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9A017-4655-3A57-F724-2013993B9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6F450-E18F-85C6-5E6C-194479642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07E62-E508-6AF6-290E-E1ECAC702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AD4A-9E9C-43FF-B0F4-A63B586F04B3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19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3369-05E8-4E6F-B0AF-6C5FB277A5B5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D20E-CA5A-4AD1-9DB9-CCF42CD384D4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7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F69B-2F00-4010-9442-323A8CA9B719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F89F-3A65-4110-A732-B3265E9BB555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2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9B-A8FE-4C60-908A-6D45515A78A9}" type="datetime1">
              <a:rPr lang="fr-FR" smtClean="0"/>
              <a:t>01/02/2025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26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68EB-97B2-457E-84F6-6EF84CBA3AC0}" type="datetime1">
              <a:rPr lang="fr-FR" smtClean="0"/>
              <a:t>01/02/2025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62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6BB3-8AB1-4CBF-A597-2B286A0AC23D}" type="datetime1">
              <a:rPr lang="fr-FR" smtClean="0"/>
              <a:t>01/02/2025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13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2A367-A7EE-4CDB-9A02-654AE8B1E736}" type="datetime1">
              <a:rPr lang="fr-FR" smtClean="0"/>
              <a:t>01/02/2025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9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976D-5498-4CCD-B79C-2DE58672BA0C}" type="datetime1">
              <a:rPr lang="fr-FR" smtClean="0"/>
              <a:t>01/02/2025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17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FEAF-3D4D-4832-BA32-D5D89B84CCF8}" type="datetime1">
              <a:rPr lang="fr-FR" smtClean="0"/>
              <a:t>01/02/2025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83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0DC90-B640-4194-AB6E-52E2084BC22F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6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16.JP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1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6.JP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10" Type="http://schemas.openxmlformats.org/officeDocument/2006/relationships/image" Target="../media/image69.png"/><Relationship Id="rId4" Type="http://schemas.openxmlformats.org/officeDocument/2006/relationships/image" Target="../media/image1.jpeg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g"/><Relationship Id="rId10" Type="http://schemas.openxmlformats.org/officeDocument/2006/relationships/image" Target="../media/image75.png"/><Relationship Id="rId4" Type="http://schemas.openxmlformats.org/officeDocument/2006/relationships/image" Target="../media/image1.jpeg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16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16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16.JP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1.jpeg"/><Relationship Id="rId9" Type="http://schemas.openxmlformats.org/officeDocument/2006/relationships/image" Target="../media/image10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6.JP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.jpeg"/><Relationship Id="rId9" Type="http://schemas.openxmlformats.org/officeDocument/2006/relationships/image" Target="../media/image11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6.JP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&#10;&#10;Description automatically generated">
            <a:extLst>
              <a:ext uri="{FF2B5EF4-FFF2-40B4-BE49-F238E27FC236}">
                <a16:creationId xmlns:a16="http://schemas.microsoft.com/office/drawing/2014/main" id="{24EBFF0B-2D5E-5E10-D7DA-7DBCD38A2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57DC2-96EF-49DB-9F4B-3A4F74A66935}"/>
              </a:ext>
            </a:extLst>
          </p:cNvPr>
          <p:cNvSpPr txBox="1"/>
          <p:nvPr/>
        </p:nvSpPr>
        <p:spPr>
          <a:xfrm>
            <a:off x="1907704" y="5446965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En décembre 1911, pour lui présenter ses bons vœux, Khalil Gibran écrivit cette lettre à son meilleur ami de l’époque, l’écrivain libanais Ameen </a:t>
            </a:r>
            <a:r>
              <a:rPr lang="fr-BE" i="1" dirty="0" err="1">
                <a:solidFill>
                  <a:srgbClr val="2D5EBF"/>
                </a:solidFill>
              </a:rPr>
              <a:t>Rihani</a:t>
            </a:r>
            <a:r>
              <a:rPr lang="fr-BE" i="1" dirty="0">
                <a:solidFill>
                  <a:srgbClr val="2D5EBF"/>
                </a:solidFill>
              </a:rPr>
              <a:t>, comme lui émigré en Amérique.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AAF71-124A-0B14-DA43-D7D9E5A45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25205">
            <a:off x="503248" y="1162144"/>
            <a:ext cx="2418631" cy="33011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915816" y="1196752"/>
            <a:ext cx="5832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r">
              <a:spcAft>
                <a:spcPts val="1200"/>
              </a:spcAft>
            </a:pPr>
            <a:r>
              <a:rPr lang="en-US" sz="3000" i="1" dirty="0"/>
              <a:t>“I will not bid you a happy new year, but I will bid the new year happiness in having you, and I will not wish you what people wish each other, but I will wish for people some of what you possess—for you are rich in yourself, and I am rich in you.”</a:t>
            </a:r>
            <a:endParaRPr lang="en-GB" sz="3000" i="1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C86F032-21BA-E4A0-FEA8-E52DA92C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3042" y="155137"/>
            <a:ext cx="2133600" cy="365125"/>
          </a:xfrm>
        </p:spPr>
        <p:txBody>
          <a:bodyPr/>
          <a:lstStyle/>
          <a:p>
            <a:fld id="{71D1F9F7-6E38-4225-9E87-F3D8F2D98F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35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DF23-C3D8-168E-7900-DD235DB92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679CEA7-9E29-BBE4-DCD8-6F86453DF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A15C412-21B9-C0D1-2D6A-1CEEE2E1812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2BA23A-9511-F161-2988-028B84D2A0C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AF670-3C2E-0B22-C69C-85E560D42A1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4B64E-8DEB-B6F7-A711-1726928DD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340C322-1658-866E-BF93-E320B43AE1F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7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3D85-F098-21DC-A0EC-558E1C4BA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0CE360F5-446B-A9A4-1501-3459E0800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6056316-9A37-73BE-2399-F2C73363316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7850E5-EFE1-F13E-A602-9D3F23FB858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20DF6-896F-0A4D-16B3-C5C2F159840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D10D-EBE2-83D8-4F32-4B0D6F4C2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2507B1A-2405-F0CE-C7DD-1BEAECFCE89E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6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90BA9-6E29-2AA3-35BF-FDD2F0F1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96C7A0AE-955F-1874-8E7F-263E22B23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317575E-8134-D726-DFC3-2160F096AD6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C29D4D-4681-5C16-BD1C-17F1BE7667C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02033-8D94-A690-D99F-54A810ADF85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F0A7C-1AC4-6947-288C-57480F567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AC18D74-0FD0-CD81-B700-1FE8EC40D1A5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4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5D9FE-A406-A574-12FA-C64C94453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08E8470F-04B8-75A6-B477-900F6CB56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54C30EE-9DE6-58C8-DDAD-A4FB4E0D2B8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4D692C-C3DC-FE5E-4A81-3FB42E3EA62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69712-7949-5823-4DC2-C8F11E0D6D6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2516F-FEEE-1F85-BF40-CF5D85A48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0C1BE7-A56A-0210-F91D-148D0416D32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4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21F15-DDF6-DA17-7D81-940F2252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3CE06257-4A28-DE54-9017-FAB692668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BE80553-A9BE-C36E-90C6-767B123526B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F94DA-0AB1-6B4F-ECB2-C341DB2628D1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F51A3-0EA9-D51F-B093-63B4EF7E157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C2D72-CA5E-C17D-8D54-D5E623AB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8E4F6BD-FEC7-1C4A-E028-40B6663971E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9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AC8AA-0311-605A-3164-D4450997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E8A9DEB8-037E-3B7C-8F39-6180B6D91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5C6456B-B1E1-5BD3-9E2F-06332130B9EF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2206BC-033F-59E9-741A-48A94D591FDA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B2659-42EF-AE88-32F1-F3C12FFDECA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36EE9-2910-7CA9-0D65-86F328FB8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5D8120C-813F-4D6C-B048-F01718C31D2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7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2843C-4F08-87E3-F9A5-D7B708015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E81849A-11A3-C17D-FF03-DC11E60B0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4FE63AA-E3CD-AC6E-1E8E-B3CDCD4983C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F7395-2E85-1F59-D56A-46E903CE05D6}"/>
              </a:ext>
            </a:extLst>
          </p:cNvPr>
          <p:cNvSpPr txBox="1"/>
          <p:nvPr/>
        </p:nvSpPr>
        <p:spPr>
          <a:xfrm>
            <a:off x="251520" y="1356732"/>
            <a:ext cx="864096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/>
            </a:br>
            <a:br>
              <a:rPr lang="fr-BE" sz="8500" i="1" dirty="0"/>
            </a:br>
            <a:r>
              <a:rPr lang="fr-BE" sz="8500" i="1" dirty="0"/>
              <a:t>l’illustrateur …</a:t>
            </a:r>
            <a:endParaRPr lang="en-GB" sz="8500" i="1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34F0CB8-4474-F449-5CAA-BC36E82A95C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13 février 2025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21E94-F00C-7509-4221-B2BB963EECB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1ECA0-0C1C-2496-942A-57307AC989A4}"/>
              </a:ext>
            </a:extLst>
          </p:cNvPr>
          <p:cNvSpPr txBox="1"/>
          <p:nvPr/>
        </p:nvSpPr>
        <p:spPr>
          <a:xfrm>
            <a:off x="251520" y="1368638"/>
            <a:ext cx="864096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/>
            </a:br>
            <a:r>
              <a:rPr lang="fr-BE" sz="8500" i="1" dirty="0"/>
              <a:t>le portraitiste,</a:t>
            </a:r>
            <a:endParaRPr lang="en-GB" sz="85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9825F-74D8-6BAC-8B82-8BA7A443AA43}"/>
              </a:ext>
            </a:extLst>
          </p:cNvPr>
          <p:cNvSpPr txBox="1"/>
          <p:nvPr/>
        </p:nvSpPr>
        <p:spPr>
          <a:xfrm>
            <a:off x="251520" y="1412776"/>
            <a:ext cx="86409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r>
              <a:rPr lang="fr-BE" sz="8500" i="1" dirty="0"/>
              <a:t>… l’artiste peintre,</a:t>
            </a:r>
            <a:endParaRPr lang="en-GB" sz="8500" i="1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924A519-8924-5409-2693-1B5801D307E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704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E5F41-489E-CC87-5E3A-A000C3DDB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14E4B39C-B65B-DBDA-A3E8-E862A3761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91DDAC6-0A0E-06E6-DB0A-BF8B88C278B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7C647CB-5195-D664-73F9-B5BF1AA74D8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INTRODUCTION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CF0D4-3D07-5AB2-66F6-15095B80E1E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9C226-389B-B963-4AC6-8F74F4885799}"/>
              </a:ext>
            </a:extLst>
          </p:cNvPr>
          <p:cNvSpPr txBox="1"/>
          <p:nvPr/>
        </p:nvSpPr>
        <p:spPr>
          <a:xfrm>
            <a:off x="251518" y="980728"/>
            <a:ext cx="871297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Gibran : artiste peintre, portraitiste et illustrateur</a:t>
            </a:r>
            <a:endParaRPr lang="fr-BE" sz="2800" dirty="0"/>
          </a:p>
          <a:p>
            <a:pPr>
              <a:spcAft>
                <a:spcPts val="600"/>
              </a:spcAft>
            </a:pPr>
            <a:endParaRPr lang="fr-BE" sz="2800" dirty="0"/>
          </a:p>
          <a:p>
            <a:pPr>
              <a:spcAft>
                <a:spcPts val="600"/>
              </a:spcAft>
            </a:pPr>
            <a:r>
              <a:rPr lang="fr-BE" sz="2800" dirty="0"/>
              <a:t>Plus de 1400 peintures, dessins et portraits dans plusieurs musées à travers le monde.</a:t>
            </a:r>
          </a:p>
          <a:p>
            <a:pPr>
              <a:spcAft>
                <a:spcPts val="600"/>
              </a:spcAft>
            </a:pPr>
            <a:endParaRPr lang="fr-BE" sz="2800" dirty="0"/>
          </a:p>
          <a:p>
            <a:pPr>
              <a:spcAft>
                <a:spcPts val="600"/>
              </a:spcAft>
            </a:pPr>
            <a:r>
              <a:rPr lang="fr-BE" sz="2800" dirty="0"/>
              <a:t>Une nombre inconnu (200 - 300 ?) d’œuvres dans des collections privées. Pour l’essentiel, des portraits.</a:t>
            </a:r>
          </a:p>
          <a:p>
            <a:pPr>
              <a:spcAft>
                <a:spcPts val="600"/>
              </a:spcAft>
            </a:pPr>
            <a:endParaRPr lang="fr-BE" sz="2800" dirty="0"/>
          </a:p>
          <a:p>
            <a:pPr>
              <a:spcAft>
                <a:spcPts val="600"/>
              </a:spcAft>
            </a:pPr>
            <a:r>
              <a:rPr lang="fr-BE" sz="2800" dirty="0"/>
              <a:t>Quelques 400 œuvres auraient disparu.</a:t>
            </a:r>
            <a:br>
              <a:rPr lang="fr-BE" sz="2800" dirty="0"/>
            </a:br>
            <a:r>
              <a:rPr lang="fr-BE" sz="2800" dirty="0"/>
              <a:t>Quand? Où? Comment?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372B1-C832-D723-A29B-1329FA8BFFF6}"/>
              </a:ext>
            </a:extLst>
          </p:cNvPr>
          <p:cNvSpPr txBox="1"/>
          <p:nvPr/>
        </p:nvSpPr>
        <p:spPr>
          <a:xfrm>
            <a:off x="4276642" y="5282044"/>
            <a:ext cx="317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2D5EBF"/>
                </a:solidFill>
              </a:rPr>
              <a:t>Ouvrons l’enquête…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02AE18F-DEC7-07E7-25F5-17FB5E20029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02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640F9-867D-0157-096A-F7E311AC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A0B54-8764-44B7-22E7-D26383E13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DCAC204F-BB23-C7FA-FABB-3843F4921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26FB6EA-0538-F4E9-1090-A9975C7AB22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FF2FAB-0BD0-8541-F3B3-F6325BA354F5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85698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New York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B14A8-BA5E-FDCE-EF50-C03B1765FEB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AF311-DB47-BC56-6F22-EED5EE31064A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De l’Ermitage (New York) à Mar </a:t>
            </a:r>
            <a:r>
              <a:rPr lang="fr-BE" sz="2800" b="1" dirty="0" err="1"/>
              <a:t>Sarkis</a:t>
            </a:r>
            <a:r>
              <a:rPr lang="fr-BE" sz="2800" b="1" dirty="0"/>
              <a:t> (</a:t>
            </a:r>
            <a:r>
              <a:rPr lang="fr-BE" sz="2800" b="1" dirty="0" err="1"/>
              <a:t>Bécharré</a:t>
            </a:r>
            <a:r>
              <a:rPr lang="fr-BE" sz="2800" b="1" dirty="0"/>
              <a:t>)</a:t>
            </a:r>
            <a:endParaRPr lang="fr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C645B-92F6-BBB6-6D2B-0D8A27A77376}"/>
              </a:ext>
            </a:extLst>
          </p:cNvPr>
          <p:cNvSpPr txBox="1"/>
          <p:nvPr/>
        </p:nvSpPr>
        <p:spPr>
          <a:xfrm>
            <a:off x="5940152" y="1845979"/>
            <a:ext cx="3203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Tout ce qui se trouvera dans mon studio après ma mort, qu’il s’agisse de photos, de livres, de peintures, de portraits ou de tout autre objet d’art, échoira à Mme Mary Haskell </a:t>
            </a:r>
            <a:r>
              <a:rPr lang="fr-BE" i="1" dirty="0" err="1">
                <a:solidFill>
                  <a:srgbClr val="2D5EBF"/>
                </a:solidFill>
              </a:rPr>
              <a:t>Minis</a:t>
            </a:r>
            <a:r>
              <a:rPr lang="fr-BE" i="1" dirty="0">
                <a:solidFill>
                  <a:srgbClr val="2D5EBF"/>
                </a:solidFill>
              </a:rPr>
              <a:t>, 24 Gaston Street, West, Savannah, Géorgie. Mais je souhaiterais qu’elle fasse, à sa meilleure convenance, parvenir tout ou partie de ces choses à mon village natal de </a:t>
            </a:r>
            <a:r>
              <a:rPr lang="fr-BE" i="1" dirty="0" err="1">
                <a:solidFill>
                  <a:srgbClr val="2D5EBF"/>
                </a:solidFill>
              </a:rPr>
              <a:t>Bécharré</a:t>
            </a:r>
            <a:r>
              <a:rPr lang="fr-BE" i="1" dirty="0">
                <a:solidFill>
                  <a:srgbClr val="2D5EBF"/>
                </a:solidFill>
              </a:rPr>
              <a:t>. (disposition testamentaire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de K. Gibran).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8F69CC-F6C5-5E48-65E1-1E6BEF9B8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840000">
            <a:off x="1082338" y="4302612"/>
            <a:ext cx="3179558" cy="193044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9234DD-9A18-2AF2-7F76-D7FF40BF28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914" y="1346369"/>
            <a:ext cx="2137308" cy="27456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714D9-38D1-E5AD-70FC-2B910CB30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717">
            <a:off x="2296917" y="1966804"/>
            <a:ext cx="3628092" cy="27441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024458-840D-EA27-512C-98F0A509610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79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F6FF5-BDAC-62D8-4393-F098F255F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F3642E-FA7D-74D1-C575-10269A0E8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73B477C-4BFE-DF2F-57EB-DD09914C2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3DD62F1-118E-2176-01D0-8809999FB19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A0A76B-AF67-0564-CCAA-5757043C469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Liban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66F6A-9D7B-DD29-E5E8-326F984B4F6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A5E9-458B-A51E-02BD-15FE1CB1B21D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De l’Ermitage (New York) à Mar </a:t>
            </a:r>
            <a:r>
              <a:rPr lang="fr-BE" sz="2800" b="1" dirty="0" err="1"/>
              <a:t>Sarkis</a:t>
            </a:r>
            <a:r>
              <a:rPr lang="fr-BE" sz="2800" b="1" dirty="0"/>
              <a:t> (</a:t>
            </a:r>
            <a:r>
              <a:rPr lang="fr-BE" sz="2800" b="1" dirty="0" err="1"/>
              <a:t>Bécharré</a:t>
            </a:r>
            <a:r>
              <a:rPr lang="fr-BE" sz="2800" b="1" dirty="0"/>
              <a:t>)</a:t>
            </a:r>
            <a:endParaRPr lang="fr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545E6-BE24-CF0A-6C05-A52A3EC20A60}"/>
              </a:ext>
            </a:extLst>
          </p:cNvPr>
          <p:cNvSpPr txBox="1"/>
          <p:nvPr/>
        </p:nvSpPr>
        <p:spPr>
          <a:xfrm>
            <a:off x="5292080" y="1845979"/>
            <a:ext cx="385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De Beyrouth (3 septembre 1931)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à </a:t>
            </a:r>
            <a:r>
              <a:rPr lang="fr-BE" i="1" dirty="0" err="1">
                <a:solidFill>
                  <a:srgbClr val="2D5EBF"/>
                </a:solidFill>
              </a:rPr>
              <a:t>Bécharré</a:t>
            </a:r>
            <a:r>
              <a:rPr lang="fr-BE" i="1" dirty="0">
                <a:solidFill>
                  <a:srgbClr val="2D5EBF"/>
                </a:solidFill>
              </a:rPr>
              <a:t> (vers le 15 septembre 1931)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72549-8C26-A584-05AA-4981D6665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71" y="1549879"/>
            <a:ext cx="5035576" cy="21007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91B08-9258-0324-7AE5-F3C81EA65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0000">
            <a:off x="4039531" y="3337942"/>
            <a:ext cx="4750686" cy="309708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C20A5-6712-B703-2FFA-89AEB72D3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717">
            <a:off x="339331" y="3728842"/>
            <a:ext cx="4194577" cy="24732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A5DF9A3C-5915-0460-C8B7-544B9C5B049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8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48394-0017-38DA-0897-D420075D6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&#10;&#10;Description automatically generated">
            <a:extLst>
              <a:ext uri="{FF2B5EF4-FFF2-40B4-BE49-F238E27FC236}">
                <a16:creationId xmlns:a16="http://schemas.microsoft.com/office/drawing/2014/main" id="{BDA900E2-A024-EA0C-EE70-0434A7DD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0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5AA3E22-01AC-6ECA-6745-26582C316C3B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FE5AE-ACC6-785E-0DD0-BB370436E641}"/>
              </a:ext>
            </a:extLst>
          </p:cNvPr>
          <p:cNvSpPr txBox="1"/>
          <p:nvPr/>
        </p:nvSpPr>
        <p:spPr>
          <a:xfrm>
            <a:off x="1907704" y="5446965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En décembre 1911, pour </a:t>
            </a:r>
            <a:r>
              <a:rPr lang="fr-BE" i="1">
                <a:solidFill>
                  <a:srgbClr val="2D5EBF"/>
                </a:solidFill>
              </a:rPr>
              <a:t>lui présenter </a:t>
            </a:r>
            <a:r>
              <a:rPr lang="fr-BE" i="1" dirty="0">
                <a:solidFill>
                  <a:srgbClr val="2D5EBF"/>
                </a:solidFill>
              </a:rPr>
              <a:t>ses bons vœux, Khalil Gibran écrivit cette lettre à son meilleur ami de l’époque, l’écrivain libanais Ameen </a:t>
            </a:r>
            <a:r>
              <a:rPr lang="fr-BE" i="1" dirty="0" err="1">
                <a:solidFill>
                  <a:srgbClr val="2D5EBF"/>
                </a:solidFill>
              </a:rPr>
              <a:t>Rihani</a:t>
            </a:r>
            <a:r>
              <a:rPr lang="fr-BE" i="1" dirty="0">
                <a:solidFill>
                  <a:srgbClr val="2D5EBF"/>
                </a:solidFill>
              </a:rPr>
              <a:t>, comme lui émigré en Amérique.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7A360-B3A3-19DE-DE58-8AFA0B8F8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25205">
            <a:off x="503248" y="1162144"/>
            <a:ext cx="2418631" cy="33011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91A589-D886-7CB8-30AE-EB3DC807542A}"/>
              </a:ext>
            </a:extLst>
          </p:cNvPr>
          <p:cNvSpPr txBox="1"/>
          <p:nvPr/>
        </p:nvSpPr>
        <p:spPr>
          <a:xfrm>
            <a:off x="2267744" y="1196752"/>
            <a:ext cx="66247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r">
              <a:spcAft>
                <a:spcPts val="1200"/>
              </a:spcAft>
            </a:pPr>
            <a:r>
              <a:rPr lang="fr-BE" sz="3000" i="1" dirty="0"/>
              <a:t>« Je ne vous souhaite pas une bonne année, mais je souhaite à cette nouvelle année le bonheur de vous avoir ; et je ne vous souhaite pas ce que les gens se souhaitent mutuellement, mais je souhaite aux gens une partie de ce que vous possédez — car vous êtes riche de vous-même, et je suis riche de vous. »</a:t>
            </a:r>
            <a:endParaRPr lang="en-GB" sz="3000" i="1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8EC4E61-658E-4E3D-56A5-79A1075C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3042" y="155137"/>
            <a:ext cx="2133600" cy="365125"/>
          </a:xfrm>
        </p:spPr>
        <p:txBody>
          <a:bodyPr/>
          <a:lstStyle/>
          <a:p>
            <a:fld id="{71D1F9F7-6E38-4225-9E87-F3D8F2D98F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53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4F2EB-9562-5DE8-6CBE-871CBA7C4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2C0B2-D63B-9580-6D79-C4ABB734A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23252B81-63A9-62C9-2B2A-FA19CDD80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3DD82E2-E17B-3B54-0E78-471CD88C285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A714D9-8B08-B3F4-ADEA-FF2EFAA8AA6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 err="1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Bécharré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77F01-40B0-A9AF-2DE8-EABD734DFE2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D7679-86EC-DFCE-6F35-674A9D61DC6E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De l’Ermitage (New York) à Mar </a:t>
            </a:r>
            <a:r>
              <a:rPr lang="fr-BE" sz="2800" b="1" dirty="0" err="1"/>
              <a:t>Sarkis</a:t>
            </a:r>
            <a:r>
              <a:rPr lang="fr-BE" sz="2800" b="1" dirty="0"/>
              <a:t> (</a:t>
            </a:r>
            <a:r>
              <a:rPr lang="fr-BE" sz="2800" b="1" dirty="0" err="1"/>
              <a:t>Bécharré</a:t>
            </a:r>
            <a:r>
              <a:rPr lang="fr-BE" sz="2800" b="1" dirty="0"/>
              <a:t>)</a:t>
            </a:r>
            <a:endParaRPr lang="fr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77CD3-E659-0F2A-0EF4-B97D29A85833}"/>
              </a:ext>
            </a:extLst>
          </p:cNvPr>
          <p:cNvSpPr txBox="1"/>
          <p:nvPr/>
        </p:nvSpPr>
        <p:spPr>
          <a:xfrm>
            <a:off x="6089052" y="1605819"/>
            <a:ext cx="280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 err="1">
                <a:solidFill>
                  <a:srgbClr val="2D5EBF"/>
                </a:solidFill>
              </a:rPr>
              <a:t>Bécharré</a:t>
            </a:r>
            <a:r>
              <a:rPr lang="fr-BE" i="1" dirty="0">
                <a:solidFill>
                  <a:srgbClr val="2D5EBF"/>
                </a:solidFill>
              </a:rPr>
              <a:t> (1898 &amp; 1940)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Mar </a:t>
            </a:r>
            <a:r>
              <a:rPr lang="fr-BE" i="1" dirty="0" err="1">
                <a:solidFill>
                  <a:srgbClr val="2D5EBF"/>
                </a:solidFill>
              </a:rPr>
              <a:t>Sarkis</a:t>
            </a:r>
            <a:r>
              <a:rPr lang="fr-BE" i="1" dirty="0">
                <a:solidFill>
                  <a:srgbClr val="2D5EBF"/>
                </a:solidFill>
              </a:rPr>
              <a:t> (vers 1950)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30C17-230B-8B68-BD53-DD5D062F4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56" y="1546741"/>
            <a:ext cx="4606086" cy="23254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026C8-0B0A-F7FD-F678-D1EA11C2B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8440">
            <a:off x="5497712" y="2394202"/>
            <a:ext cx="3315954" cy="39914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F19-911B-19D0-EE5C-931DA56A5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07">
            <a:off x="2730064" y="2962616"/>
            <a:ext cx="3025740" cy="36543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B0D99B2-BA6A-E7DD-6E19-203221B2C25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2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EC6B1-C837-FF1B-5E39-6D2415269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0C634F-23E6-3F68-FB92-CF377D27E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A4E54040-B012-9B59-262D-96216FFF4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4F4C86F-6B20-E0F5-DB86-2BA0ECA91C1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A76D03-BC0F-6FF3-B28D-C463B4F07F5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Musée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  <a:p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484E4-36E6-0857-B83A-8E46AC6C0D5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5B5CA-AD37-6A23-795C-6678A5BE83F8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De l’Ermitage (New York) à Mar </a:t>
            </a:r>
            <a:r>
              <a:rPr lang="fr-BE" sz="2800" b="1" dirty="0" err="1"/>
              <a:t>Sarkis</a:t>
            </a:r>
            <a:r>
              <a:rPr lang="fr-BE" sz="2800" b="1" dirty="0"/>
              <a:t> (</a:t>
            </a:r>
            <a:r>
              <a:rPr lang="fr-BE" sz="2800" b="1" dirty="0" err="1"/>
              <a:t>Bécharré</a:t>
            </a:r>
            <a:r>
              <a:rPr lang="fr-BE" sz="2800" b="1" dirty="0"/>
              <a:t>)</a:t>
            </a:r>
            <a:endParaRPr lang="fr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D67B7-8960-18B9-CDB9-27CE68F0FB42}"/>
              </a:ext>
            </a:extLst>
          </p:cNvPr>
          <p:cNvSpPr txBox="1"/>
          <p:nvPr/>
        </p:nvSpPr>
        <p:spPr>
          <a:xfrm>
            <a:off x="5292080" y="1845979"/>
            <a:ext cx="385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Mar </a:t>
            </a:r>
            <a:r>
              <a:rPr lang="fr-BE" i="1" dirty="0" err="1">
                <a:solidFill>
                  <a:srgbClr val="2D5EBF"/>
                </a:solidFill>
              </a:rPr>
              <a:t>Sarkis</a:t>
            </a:r>
            <a:r>
              <a:rPr lang="fr-BE" i="1" dirty="0">
                <a:solidFill>
                  <a:srgbClr val="2D5EBF"/>
                </a:solidFill>
              </a:rPr>
              <a:t> :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le Musée Gibran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3EA4F4-0ACD-5B70-F980-6370B4CD0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628800"/>
            <a:ext cx="5145256" cy="37865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EB1A2-FD38-7BDD-CE80-80FAECA10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4659">
            <a:off x="4629761" y="3311821"/>
            <a:ext cx="4077740" cy="287990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90F3FA8-E077-FCE6-7127-B3CE7A26491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481D5-7639-02E3-0ED2-7A11C5596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A5551-ACBF-E600-84C6-A36B2B69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4BEBE4FA-794E-1CD0-D4C7-AB5AC1CDAF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BF9FB17-3064-4992-6B2E-BBA4226823D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CAA473-082A-91B0-4C36-565B68B534A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Musée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  <a:p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111F9-D0C5-632F-7003-8FB0B2BF567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79528-152B-6175-E231-AE6D991111CD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De l’Ermitage (New York) à Mar </a:t>
            </a:r>
            <a:r>
              <a:rPr lang="fr-BE" sz="2800" b="1" dirty="0" err="1"/>
              <a:t>Sarkis</a:t>
            </a:r>
            <a:r>
              <a:rPr lang="fr-BE" sz="2800" b="1" dirty="0"/>
              <a:t> (</a:t>
            </a:r>
            <a:r>
              <a:rPr lang="fr-BE" sz="2800" b="1" dirty="0" err="1"/>
              <a:t>Bécharré</a:t>
            </a:r>
            <a:r>
              <a:rPr lang="fr-BE" sz="2800" b="1" dirty="0"/>
              <a:t>)</a:t>
            </a:r>
            <a:endParaRPr lang="fr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159C3-6893-D359-7D58-21DC34423D46}"/>
              </a:ext>
            </a:extLst>
          </p:cNvPr>
          <p:cNvSpPr txBox="1"/>
          <p:nvPr/>
        </p:nvSpPr>
        <p:spPr>
          <a:xfrm>
            <a:off x="5292080" y="1845979"/>
            <a:ext cx="385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Mar </a:t>
            </a:r>
            <a:r>
              <a:rPr lang="fr-BE" i="1" dirty="0" err="1">
                <a:solidFill>
                  <a:srgbClr val="2D5EBF"/>
                </a:solidFill>
              </a:rPr>
              <a:t>Sarkis</a:t>
            </a:r>
            <a:r>
              <a:rPr lang="fr-BE" i="1" dirty="0">
                <a:solidFill>
                  <a:srgbClr val="2D5EBF"/>
                </a:solidFill>
              </a:rPr>
              <a:t> :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le Musée Gibran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56199-F045-9666-0B5A-4BAD89171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71" y="1354194"/>
            <a:ext cx="4803409" cy="27361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23527-1E93-C1E2-29C3-EAAD942B5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717">
            <a:off x="429662" y="3708667"/>
            <a:ext cx="3745917" cy="26455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8E8EE-C791-07B1-EE63-8DF5659DC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0000">
            <a:off x="4074810" y="3298530"/>
            <a:ext cx="4688753" cy="26350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B61A4F6-743C-3352-3A59-CFC09C0367E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3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8D7C2-0F3D-2FE7-3F7B-E7634BA5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8A8A9993-3DB3-CE04-144E-47E2A7932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FEDEBBC-075B-01B2-810A-DA00C9921F5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25F76A5-72CC-FED9-45E8-223F7F7EFED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Photos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16064-4A74-580B-D825-0FC46E31A6B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8ED8D9-F404-BCB5-1AA9-C9200272C4DB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Quelques photos de Gibran Khalil Gibran</a:t>
            </a:r>
            <a:endParaRPr lang="fr-BE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32599-B95E-AFB5-A5A2-C8E3C24ED268}"/>
              </a:ext>
            </a:extLst>
          </p:cNvPr>
          <p:cNvSpPr txBox="1"/>
          <p:nvPr/>
        </p:nvSpPr>
        <p:spPr>
          <a:xfrm>
            <a:off x="5292080" y="1845979"/>
            <a:ext cx="385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Famille Gibran à </a:t>
            </a:r>
            <a:r>
              <a:rPr lang="fr-BE" i="1" dirty="0" err="1">
                <a:solidFill>
                  <a:srgbClr val="2D5EBF"/>
                </a:solidFill>
              </a:rPr>
              <a:t>Bécharré</a:t>
            </a:r>
            <a:r>
              <a:rPr lang="fr-BE" i="1" dirty="0">
                <a:solidFill>
                  <a:srgbClr val="2D5EBF"/>
                </a:solidFill>
              </a:rPr>
              <a:t> début 1895,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avant le voyage vers New York…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7A4E2E-2B1F-5DD3-E682-C8FB23815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614" y="692696"/>
            <a:ext cx="4318483" cy="53999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3DBC41-101A-D80E-E056-E7C867E22625}"/>
              </a:ext>
            </a:extLst>
          </p:cNvPr>
          <p:cNvSpPr txBox="1"/>
          <p:nvPr/>
        </p:nvSpPr>
        <p:spPr>
          <a:xfrm>
            <a:off x="5292080" y="3933056"/>
            <a:ext cx="38519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De gauche à droite :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Gibran (12 ans),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son père (Khalil),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son demi-frère (Boutros)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sa mère (</a:t>
            </a:r>
            <a:r>
              <a:rPr lang="fr-BE" i="1" dirty="0" err="1">
                <a:solidFill>
                  <a:srgbClr val="2D5EBF"/>
                </a:solidFill>
              </a:rPr>
              <a:t>Kamila</a:t>
            </a:r>
            <a:r>
              <a:rPr lang="fr-BE" i="1" dirty="0">
                <a:solidFill>
                  <a:srgbClr val="2D5EBF"/>
                </a:solidFill>
              </a:rPr>
              <a:t>)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À l’avant-plan :</a:t>
            </a:r>
            <a:br>
              <a:rPr lang="fr-BE" i="1" dirty="0">
                <a:solidFill>
                  <a:srgbClr val="2D5EBF"/>
                </a:solidFill>
              </a:rPr>
            </a:br>
            <a:r>
              <a:rPr lang="fr-BE" i="1" dirty="0">
                <a:solidFill>
                  <a:srgbClr val="2D5EBF"/>
                </a:solidFill>
              </a:rPr>
              <a:t>sa sœur (Marianna)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9CB7E88-6B2C-E175-1414-81DB93FA99E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99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B37B-3803-4742-26F1-9C3F2F90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7CC2A5-FE5B-2C13-4A42-590338781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0A3D3FBF-22A2-8989-339B-322DA81386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ADE7E06-0023-74F9-EBCB-8B14A5FFB11C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05E84E-01E8-1E5A-DD0C-1DD3AE08882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Photos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D28EB-7939-6774-7174-A1FB6F5A11F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41E87-F759-2A8F-B7E5-98100A2A9F05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Quelques photos de Gibran Khalil Gibran</a:t>
            </a:r>
            <a:endParaRPr lang="fr-BE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EC3D2-5091-18AF-0B2A-B8AB8E5E2DBC}"/>
              </a:ext>
            </a:extLst>
          </p:cNvPr>
          <p:cNvSpPr txBox="1"/>
          <p:nvPr/>
        </p:nvSpPr>
        <p:spPr>
          <a:xfrm>
            <a:off x="3389678" y="1872911"/>
            <a:ext cx="212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fr-BE" i="1" dirty="0">
                <a:solidFill>
                  <a:srgbClr val="2D5EBF"/>
                </a:solidFill>
              </a:rPr>
              <a:t>Boston, 1895-1897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8F80C-2205-AEE5-A4E3-664BC94A5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67" y="1626290"/>
            <a:ext cx="2808314" cy="36142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6ECD-2F30-4A7E-42ED-F5A4B47FB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717">
            <a:off x="3088037" y="2465174"/>
            <a:ext cx="2727718" cy="388771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6D85B-DDBF-77AC-8E11-A722F3E3B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0000">
            <a:off x="5790991" y="1404482"/>
            <a:ext cx="2992169" cy="38914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96A8E6F-1535-EA04-955D-28A983C55D3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80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51CC-1052-F9EF-0B32-C89F9ED5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C3F0C-2C16-F702-BE06-4E921669D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E27779E6-5926-3AAA-067D-2083269AC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11A496F-2444-09A1-54C6-7687863315B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994EA1-0903-32E8-D8F3-30CB62A76F4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Photos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5A966-3B1A-8C39-ED95-C7D7F0A1C5DE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EA08B-DA8C-62A1-36C5-343DFCB38FF4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Quelques photos de Gibran Khalil Gibran</a:t>
            </a:r>
            <a:endParaRPr lang="fr-BE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F04CCD-F35A-54B5-909B-103207D1E296}"/>
              </a:ext>
            </a:extLst>
          </p:cNvPr>
          <p:cNvGrpSpPr/>
          <p:nvPr/>
        </p:nvGrpSpPr>
        <p:grpSpPr>
          <a:xfrm>
            <a:off x="3484273" y="1711299"/>
            <a:ext cx="2148280" cy="4151531"/>
            <a:chOff x="3484273" y="1711299"/>
            <a:chExt cx="2148280" cy="41515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5FA7C4-4178-6A8F-E0AF-97812C599C20}"/>
                </a:ext>
              </a:extLst>
            </p:cNvPr>
            <p:cNvSpPr txBox="1"/>
            <p:nvPr/>
          </p:nvSpPr>
          <p:spPr>
            <a:xfrm>
              <a:off x="3821043" y="1711299"/>
              <a:ext cx="1619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Beyrouth, 1901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B02CC0-9392-ADC1-C007-A30F66D35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5" b="6715"/>
            <a:stretch/>
          </p:blipFill>
          <p:spPr>
            <a:xfrm rot="402900">
              <a:off x="3484273" y="1975113"/>
              <a:ext cx="2148280" cy="38877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D83397-8D6D-7079-D987-D766E4648D25}"/>
              </a:ext>
            </a:extLst>
          </p:cNvPr>
          <p:cNvGrpSpPr/>
          <p:nvPr/>
        </p:nvGrpSpPr>
        <p:grpSpPr>
          <a:xfrm>
            <a:off x="525385" y="1623765"/>
            <a:ext cx="2880982" cy="4358784"/>
            <a:chOff x="525385" y="1623765"/>
            <a:chExt cx="2880982" cy="43587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370475D-A871-827F-C926-B20A262D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385" y="1623765"/>
              <a:ext cx="2576477" cy="36193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50E3BC-4EF1-C3FC-0DA6-6D6619795CC0}"/>
                </a:ext>
              </a:extLst>
            </p:cNvPr>
            <p:cNvSpPr txBox="1"/>
            <p:nvPr/>
          </p:nvSpPr>
          <p:spPr>
            <a:xfrm>
              <a:off x="824495" y="5336218"/>
              <a:ext cx="258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“The Young Sheik”, Boston, 1899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F8072F-A40B-2F04-8B01-2018CDAF5890}"/>
              </a:ext>
            </a:extLst>
          </p:cNvPr>
          <p:cNvGrpSpPr/>
          <p:nvPr/>
        </p:nvGrpSpPr>
        <p:grpSpPr>
          <a:xfrm rot="299099">
            <a:off x="5793576" y="1755975"/>
            <a:ext cx="2986998" cy="3626533"/>
            <a:chOff x="5793576" y="1755975"/>
            <a:chExt cx="2986998" cy="36265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3A0A67-DF4C-4079-C272-5C0F8641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0000">
              <a:off x="5793576" y="1755975"/>
              <a:ext cx="2986998" cy="31884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53A0EA-B7EB-7E75-4916-704A759FB3C4}"/>
                </a:ext>
              </a:extLst>
            </p:cNvPr>
            <p:cNvSpPr txBox="1"/>
            <p:nvPr/>
          </p:nvSpPr>
          <p:spPr>
            <a:xfrm rot="21300901">
              <a:off x="6444209" y="5013176"/>
              <a:ext cx="2265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Boston, ca. 1909</a:t>
              </a: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98FC089-253C-AA0F-9098-E8EB51188D6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00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E3C88-77D9-BAE0-E217-18BE55C17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B481C1-18D1-7AEE-6857-7137CC2C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6B17E0CF-9A47-FE3E-64E3-B6CEABD5A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6504DAF-C355-EFE2-C06F-1472C025E02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038D5B-C4A0-E8B9-E1BA-E60365D3CA0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Photos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02BCE-A32F-EB45-3793-6FA9DE7E8584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CC741-B596-3EEC-6F0C-EB004A988704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Quelques photos de Gibran Khalil Gibran</a:t>
            </a:r>
            <a:endParaRPr lang="fr-BE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82AB2-32A9-EFE6-9F3E-2A175C4969ED}"/>
              </a:ext>
            </a:extLst>
          </p:cNvPr>
          <p:cNvGrpSpPr/>
          <p:nvPr/>
        </p:nvGrpSpPr>
        <p:grpSpPr>
          <a:xfrm>
            <a:off x="323528" y="2390046"/>
            <a:ext cx="2883679" cy="4063290"/>
            <a:chOff x="522688" y="1642260"/>
            <a:chExt cx="2883679" cy="40632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702D3B-AE36-6F0D-9072-59B8D38B8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688" y="1642260"/>
              <a:ext cx="2581872" cy="35823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E8737D-F3A7-949E-FAFF-1C90C6161F1E}"/>
                </a:ext>
              </a:extLst>
            </p:cNvPr>
            <p:cNvSpPr txBox="1"/>
            <p:nvPr/>
          </p:nvSpPr>
          <p:spPr>
            <a:xfrm>
              <a:off x="824495" y="5336218"/>
              <a:ext cx="2581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New York, 1913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210090-1111-97C7-7BC1-E7037F40AACE}"/>
              </a:ext>
            </a:extLst>
          </p:cNvPr>
          <p:cNvGrpSpPr/>
          <p:nvPr/>
        </p:nvGrpSpPr>
        <p:grpSpPr>
          <a:xfrm>
            <a:off x="2661233" y="1764221"/>
            <a:ext cx="3725112" cy="3536987"/>
            <a:chOff x="-48932" y="1138136"/>
            <a:chExt cx="3725112" cy="35369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BCB636-C933-B1FF-6570-091CFE69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01011">
              <a:off x="-48932" y="1842377"/>
              <a:ext cx="3725112" cy="28327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C211C5-1300-A99D-42AE-B696769C4DB4}"/>
                </a:ext>
              </a:extLst>
            </p:cNvPr>
            <p:cNvSpPr txBox="1"/>
            <p:nvPr/>
          </p:nvSpPr>
          <p:spPr>
            <a:xfrm>
              <a:off x="538409" y="1138136"/>
              <a:ext cx="258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La Ligue de la Plume, New York, 1920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A41AA6-83D2-8FD1-4328-3D7ECB715DED}"/>
              </a:ext>
            </a:extLst>
          </p:cNvPr>
          <p:cNvGrpSpPr/>
          <p:nvPr/>
        </p:nvGrpSpPr>
        <p:grpSpPr>
          <a:xfrm>
            <a:off x="6396150" y="1501531"/>
            <a:ext cx="2600200" cy="3871685"/>
            <a:chOff x="6395054" y="2090342"/>
            <a:chExt cx="2592254" cy="37415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EA8A89-8274-9491-D2D1-F8DA1A650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58616">
              <a:off x="6395054" y="2090342"/>
              <a:ext cx="2330626" cy="32722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8A6918-3711-A57F-78AD-355581E4133B}"/>
                </a:ext>
              </a:extLst>
            </p:cNvPr>
            <p:cNvSpPr txBox="1"/>
            <p:nvPr/>
          </p:nvSpPr>
          <p:spPr>
            <a:xfrm>
              <a:off x="6405436" y="5462543"/>
              <a:ext cx="2581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New York, 1921</a:t>
              </a:r>
            </a:p>
          </p:txBody>
        </p:sp>
      </p:grp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B645EC4-1CBD-0E3D-1C27-E725A43FDE41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60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D673-D5D7-8B20-C8CE-963934BA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AE31B-E123-709D-ED0E-BEDEA5D50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341100F9-3315-DB28-34B8-745F9796C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8803F8E-33CD-AA7C-2F18-8B776DA7EFF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49BBDA-3AD3-5D07-2D12-3DA91C81EA5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Photos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0F061-611A-8A1F-C372-980662803C3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C56F4-FE0F-51F1-9B4B-7807D1E7710C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Quelques photos de Gibran Khalil Gibran</a:t>
            </a:r>
            <a:endParaRPr lang="fr-BE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874E76-AF5F-EB0B-CF57-981C14A49E6C}"/>
              </a:ext>
            </a:extLst>
          </p:cNvPr>
          <p:cNvGrpSpPr/>
          <p:nvPr/>
        </p:nvGrpSpPr>
        <p:grpSpPr>
          <a:xfrm>
            <a:off x="250624" y="557968"/>
            <a:ext cx="2581872" cy="5284657"/>
            <a:chOff x="250624" y="557968"/>
            <a:chExt cx="2581872" cy="52846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9DD0D57-BD87-B985-A698-6F2441FA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541" y="557968"/>
              <a:ext cx="2329272" cy="4779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145A11-EE26-DDEA-CAF8-A240C3198C72}"/>
                </a:ext>
              </a:extLst>
            </p:cNvPr>
            <p:cNvSpPr txBox="1"/>
            <p:nvPr/>
          </p:nvSpPr>
          <p:spPr>
            <a:xfrm>
              <a:off x="250624" y="5473293"/>
              <a:ext cx="2581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New York, ca. 1925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5E9910-E610-26B6-01DE-C295A90351BC}"/>
              </a:ext>
            </a:extLst>
          </p:cNvPr>
          <p:cNvGrpSpPr/>
          <p:nvPr/>
        </p:nvGrpSpPr>
        <p:grpSpPr>
          <a:xfrm>
            <a:off x="6329389" y="1683141"/>
            <a:ext cx="2731277" cy="3717519"/>
            <a:chOff x="6212817" y="2215981"/>
            <a:chExt cx="2731277" cy="37175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3AA641-19E8-3423-B479-D68D70DF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58616">
              <a:off x="6212817" y="2215981"/>
              <a:ext cx="2554510" cy="29921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D1C618-C833-CB75-B887-9A3842EDF16D}"/>
                </a:ext>
              </a:extLst>
            </p:cNvPr>
            <p:cNvSpPr txBox="1"/>
            <p:nvPr/>
          </p:nvSpPr>
          <p:spPr>
            <a:xfrm>
              <a:off x="6354308" y="5287169"/>
              <a:ext cx="2589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 err="1">
                  <a:solidFill>
                    <a:srgbClr val="2D5EBF"/>
                  </a:solidFill>
                </a:rPr>
                <a:t>Dernière</a:t>
              </a:r>
              <a:r>
                <a:rPr lang="en-GB" i="1" dirty="0">
                  <a:solidFill>
                    <a:srgbClr val="2D5EBF"/>
                  </a:solidFill>
                </a:rPr>
                <a:t> photo,</a:t>
              </a:r>
              <a:br>
                <a:rPr lang="en-GB" i="1" dirty="0">
                  <a:solidFill>
                    <a:srgbClr val="2D5EBF"/>
                  </a:solidFill>
                </a:rPr>
              </a:br>
              <a:r>
                <a:rPr lang="en-GB" i="1" dirty="0">
                  <a:solidFill>
                    <a:srgbClr val="2D5EBF"/>
                  </a:solidFill>
                </a:rPr>
                <a:t>New York, mars 1931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0E1AE7-DD93-9E70-91F0-CE4DF80475A7}"/>
              </a:ext>
            </a:extLst>
          </p:cNvPr>
          <p:cNvGrpSpPr/>
          <p:nvPr/>
        </p:nvGrpSpPr>
        <p:grpSpPr>
          <a:xfrm>
            <a:off x="2769264" y="1818480"/>
            <a:ext cx="3856855" cy="4058792"/>
            <a:chOff x="2611083" y="1503948"/>
            <a:chExt cx="3856855" cy="40587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56C1BF-993A-0836-E270-C6D63E7333D4}"/>
                </a:ext>
              </a:extLst>
            </p:cNvPr>
            <p:cNvSpPr txBox="1"/>
            <p:nvPr/>
          </p:nvSpPr>
          <p:spPr>
            <a:xfrm>
              <a:off x="3765747" y="1503948"/>
              <a:ext cx="17104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Film 16 mm, New York, 1929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AF3B0F-AF99-B357-B428-0571313FE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01011">
              <a:off x="2611083" y="2221036"/>
              <a:ext cx="3856855" cy="33417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849A7DC-F101-849E-58E6-E8F7130CDF0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26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5E17-027C-2BBD-3CBF-5557BAF1E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D7DDC974-D6CE-6010-25B2-9781FD2BE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7F67B6E-82B8-2D54-3253-96179C73ABA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76475B3-714F-8113-B11B-B8CE4405144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AB27BA-3231-D003-9C35-FCCFD7DB4FB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0EF4B-7F11-5402-3A2A-144E14B9828F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Gibran à l’œuvre</a:t>
            </a:r>
            <a:endParaRPr lang="fr-BE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5C0512-C2FC-2917-C39C-5F6EB9B423DE}"/>
              </a:ext>
            </a:extLst>
          </p:cNvPr>
          <p:cNvGrpSpPr/>
          <p:nvPr/>
        </p:nvGrpSpPr>
        <p:grpSpPr>
          <a:xfrm>
            <a:off x="-53650" y="1393938"/>
            <a:ext cx="4402034" cy="4104339"/>
            <a:chOff x="-108520" y="1465440"/>
            <a:chExt cx="4680519" cy="41960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394A0A-9F9B-3987-6E36-D50514ADC4F9}"/>
                </a:ext>
              </a:extLst>
            </p:cNvPr>
            <p:cNvSpPr txBox="1"/>
            <p:nvPr/>
          </p:nvSpPr>
          <p:spPr>
            <a:xfrm>
              <a:off x="-108520" y="4461127"/>
              <a:ext cx="2762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Studio du peintre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Pierre Marcel-</a:t>
              </a:r>
              <a:r>
                <a:rPr lang="fr-BE" i="1" dirty="0" err="1">
                  <a:solidFill>
                    <a:srgbClr val="2D5EBF"/>
                  </a:solidFill>
                </a:rPr>
                <a:t>Béronneau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(debout à gauche),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Paris, 1909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5BEEC4-8B49-3D2B-1374-64B7FA2F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96" y="1465440"/>
              <a:ext cx="4207403" cy="27732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1D8286-5092-1804-7DB7-A0340EAD8E2D}"/>
              </a:ext>
            </a:extLst>
          </p:cNvPr>
          <p:cNvGrpSpPr/>
          <p:nvPr/>
        </p:nvGrpSpPr>
        <p:grpSpPr>
          <a:xfrm>
            <a:off x="2800857" y="3798544"/>
            <a:ext cx="3395606" cy="2714985"/>
            <a:chOff x="3691595" y="2480415"/>
            <a:chExt cx="5077999" cy="42332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5C931C-6198-7135-BE28-FEC19D7589DD}"/>
                </a:ext>
              </a:extLst>
            </p:cNvPr>
            <p:cNvSpPr txBox="1"/>
            <p:nvPr/>
          </p:nvSpPr>
          <p:spPr>
            <a:xfrm>
              <a:off x="3691595" y="6137832"/>
              <a:ext cx="5077999" cy="575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Chez un client, New York, ca. 1923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FE542-201C-F950-9620-B5B6CB79C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667">
              <a:off x="3745004" y="2480415"/>
              <a:ext cx="4813954" cy="3580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76CC8D-4433-7BD5-80E4-26D362CC56EF}"/>
              </a:ext>
            </a:extLst>
          </p:cNvPr>
          <p:cNvGrpSpPr/>
          <p:nvPr/>
        </p:nvGrpSpPr>
        <p:grpSpPr>
          <a:xfrm>
            <a:off x="3966137" y="693480"/>
            <a:ext cx="4754407" cy="5212282"/>
            <a:chOff x="3966137" y="693480"/>
            <a:chExt cx="4754407" cy="5212282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9F5EBC4-72D6-4BCE-A238-F590DE209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618373">
              <a:off x="3966137" y="693480"/>
              <a:ext cx="3483991" cy="26360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BAE68D-E767-0774-45A9-99D372E5B9AD}"/>
                </a:ext>
              </a:extLst>
            </p:cNvPr>
            <p:cNvSpPr txBox="1"/>
            <p:nvPr/>
          </p:nvSpPr>
          <p:spPr>
            <a:xfrm>
              <a:off x="7338372" y="2091129"/>
              <a:ext cx="1382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New York,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1920-1922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D5D280-649B-C648-8A3B-743B8CBF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2549">
              <a:off x="6336674" y="2840795"/>
              <a:ext cx="2209496" cy="30649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F402026A-CCB5-C605-3257-1E84B1B98F5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377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F55D1-C259-D101-1903-78057C108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785CD2-CC05-C93C-9D9A-51CDA2FE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95F2DA2-20C0-8FF5-2741-923FF8AE2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AF54A76-F93A-0627-B768-9D6A4251885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859707-0900-07EF-5E0D-C6A5698E380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Peinture primée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33FBB-B6DA-37CD-93C4-956FCFD6FB95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A45A-FB12-6139-647B-E9AA0835A8D0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Société nationale des Beaux-Arts</a:t>
            </a:r>
            <a:endParaRPr lang="fr-BE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0D260A-6EFD-FD20-E099-89DDBCADB2AB}"/>
              </a:ext>
            </a:extLst>
          </p:cNvPr>
          <p:cNvGrpSpPr/>
          <p:nvPr/>
        </p:nvGrpSpPr>
        <p:grpSpPr>
          <a:xfrm>
            <a:off x="5529809" y="1052736"/>
            <a:ext cx="2854151" cy="4824536"/>
            <a:chOff x="532204" y="693176"/>
            <a:chExt cx="2854151" cy="4824536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8949797-097B-6FB9-FEF8-89B9A4F4D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00000">
              <a:off x="729784" y="693176"/>
              <a:ext cx="2656571" cy="43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736BF-A77B-E0B5-054A-15CED01FBF24}"/>
                </a:ext>
              </a:extLst>
            </p:cNvPr>
            <p:cNvSpPr txBox="1"/>
            <p:nvPr/>
          </p:nvSpPr>
          <p:spPr>
            <a:xfrm>
              <a:off x="532204" y="5148380"/>
              <a:ext cx="2498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b="1" i="1" dirty="0" err="1">
                  <a:solidFill>
                    <a:srgbClr val="2D5EBF"/>
                  </a:solidFill>
                </a:rPr>
                <a:t>L’Automne</a:t>
              </a:r>
              <a:r>
                <a:rPr lang="en-US" i="1" dirty="0">
                  <a:solidFill>
                    <a:srgbClr val="2D5EBF"/>
                  </a:solidFill>
                </a:rPr>
                <a:t>, 1909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F618AC-FE61-85FF-C7B0-2331684A6D85}"/>
              </a:ext>
            </a:extLst>
          </p:cNvPr>
          <p:cNvSpPr txBox="1"/>
          <p:nvPr/>
        </p:nvSpPr>
        <p:spPr>
          <a:xfrm>
            <a:off x="521329" y="1462751"/>
            <a:ext cx="5008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/>
              <a:t>2</a:t>
            </a:r>
            <a:r>
              <a:rPr lang="fr-BE" i="1" baseline="30000" dirty="0"/>
              <a:t>e</a:t>
            </a:r>
            <a:r>
              <a:rPr lang="fr-BE" i="1" dirty="0"/>
              <a:t> place au concours du Salon de la Société</a:t>
            </a:r>
          </a:p>
          <a:p>
            <a:r>
              <a:rPr lang="fr-BE" i="1" dirty="0"/>
              <a:t>nationale des Beaux-Arts, Paris, printemps 1910</a:t>
            </a:r>
          </a:p>
          <a:p>
            <a:endParaRPr lang="fr-BE" dirty="0"/>
          </a:p>
          <a:p>
            <a:r>
              <a:rPr lang="fr-BE" dirty="0">
                <a:solidFill>
                  <a:srgbClr val="2D5EBF"/>
                </a:solidFill>
              </a:rPr>
              <a:t>« L’ouverture du Salon fut un événement grandiose. Jamais de toute ma vie je n’ai vu une foule aussi nombreuse et aussi enthousiaste.</a:t>
            </a:r>
          </a:p>
          <a:p>
            <a:r>
              <a:rPr lang="fr-BE" dirty="0">
                <a:solidFill>
                  <a:srgbClr val="2D5EBF"/>
                </a:solidFill>
              </a:rPr>
              <a:t>La plupart des journaux français couvrant le Salon ont mentionné mon nom à côté de ceux d’autres artistes dont j’aurais bien aimé être l’élève.</a:t>
            </a:r>
          </a:p>
          <a:p>
            <a:r>
              <a:rPr lang="fr-BE" dirty="0">
                <a:solidFill>
                  <a:srgbClr val="2D5EBF"/>
                </a:solidFill>
              </a:rPr>
              <a:t>Ma toile intitulée </a:t>
            </a:r>
            <a:r>
              <a:rPr lang="fr-BE" i="1" dirty="0">
                <a:solidFill>
                  <a:srgbClr val="2D5EBF"/>
                </a:solidFill>
              </a:rPr>
              <a:t>L’Automne</a:t>
            </a:r>
            <a:r>
              <a:rPr lang="fr-BE" dirty="0">
                <a:solidFill>
                  <a:srgbClr val="2D5EBF"/>
                </a:solidFill>
              </a:rPr>
              <a:t> avait fière allure parmi celles qui étaient présentées au Grand Palais. »</a:t>
            </a:r>
          </a:p>
          <a:p>
            <a:endParaRPr lang="fr-BE" dirty="0">
              <a:solidFill>
                <a:srgbClr val="2D5EBF"/>
              </a:solidFill>
            </a:endParaRPr>
          </a:p>
          <a:p>
            <a:r>
              <a:rPr lang="fr-BE" dirty="0">
                <a:solidFill>
                  <a:srgbClr val="2D5EBF"/>
                </a:solidFill>
              </a:rPr>
              <a:t>(Extrait du journal personnel de Mary Haskell)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DC80668-EA07-23AF-A328-A5AFA06CB3E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07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B68B3D34-6736-AC2F-FE65-590266EFE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E0B2D-8DB7-E89F-7604-3DD82A7B9C01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pic>
        <p:nvPicPr>
          <p:cNvPr id="13" name="Picture 12" descr="A drawing of a person&#10;&#10;Description automatically generated">
            <a:extLst>
              <a:ext uri="{FF2B5EF4-FFF2-40B4-BE49-F238E27FC236}">
                <a16:creationId xmlns:a16="http://schemas.microsoft.com/office/drawing/2014/main" id="{530A58F7-2BF7-E4B6-BBCD-FC96B2389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320">
            <a:off x="1250989" y="820088"/>
            <a:ext cx="6642020" cy="4981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A90150-E165-96F2-0E40-3E32C846144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2E73C7-6913-1950-BA57-CF87399B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3042" y="155137"/>
            <a:ext cx="2133600" cy="365125"/>
          </a:xfrm>
        </p:spPr>
        <p:txBody>
          <a:bodyPr/>
          <a:lstStyle/>
          <a:p>
            <a:fld id="{71D1F9F7-6E38-4225-9E87-F3D8F2D98FB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44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1D2C-C6AA-6D15-E051-520D7E46F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90AF0BC7-1F10-3A1C-EF75-FF85F964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AB4938A-4413-E7AB-F00F-EDA37F99519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09EB0-36D4-40A0-1775-55263E75429A}"/>
              </a:ext>
            </a:extLst>
          </p:cNvPr>
          <p:cNvSpPr txBox="1"/>
          <p:nvPr/>
        </p:nvSpPr>
        <p:spPr>
          <a:xfrm>
            <a:off x="251520" y="1356732"/>
            <a:ext cx="864096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/>
            </a:br>
            <a:br>
              <a:rPr lang="fr-BE" sz="8500" i="1" dirty="0"/>
            </a:br>
            <a:r>
              <a:rPr lang="fr-BE" sz="8500" i="1" dirty="0"/>
              <a:t>l’illustrateur …</a:t>
            </a:r>
            <a:endParaRPr lang="en-GB" sz="8500" i="1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01528B-8BC0-831D-69E2-C8AC7EF18FD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13 février 2025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03EEA-BD67-AFEF-DF5C-B5A64C4090D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9832D-E04A-00A7-1DBB-506D4BDB1EC1}"/>
              </a:ext>
            </a:extLst>
          </p:cNvPr>
          <p:cNvSpPr txBox="1"/>
          <p:nvPr/>
        </p:nvSpPr>
        <p:spPr>
          <a:xfrm>
            <a:off x="251520" y="1368638"/>
            <a:ext cx="864096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>
                <a:solidFill>
                  <a:srgbClr val="8AB6D8"/>
                </a:solidFill>
              </a:rPr>
            </a:br>
            <a:r>
              <a:rPr lang="fr-BE" sz="8500" i="1" dirty="0">
                <a:solidFill>
                  <a:srgbClr val="8AB6D8"/>
                </a:solidFill>
              </a:rPr>
              <a:t>le portraitiste,</a:t>
            </a:r>
            <a:endParaRPr lang="en-GB" sz="8500" i="1" dirty="0">
              <a:solidFill>
                <a:srgbClr val="8AB6D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44F0A-53A8-9F6D-CDC9-3F836D6E4E15}"/>
              </a:ext>
            </a:extLst>
          </p:cNvPr>
          <p:cNvSpPr txBox="1"/>
          <p:nvPr/>
        </p:nvSpPr>
        <p:spPr>
          <a:xfrm>
            <a:off x="251520" y="1412776"/>
            <a:ext cx="86409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r>
              <a:rPr lang="fr-BE" sz="8500" i="1" dirty="0">
                <a:solidFill>
                  <a:srgbClr val="8AB6D8"/>
                </a:solidFill>
              </a:rPr>
              <a:t>… l’artiste peintre,</a:t>
            </a:r>
            <a:endParaRPr lang="en-GB" sz="8500" i="1" dirty="0">
              <a:solidFill>
                <a:srgbClr val="8AB6D8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946DADB-8C1E-EBB1-58EA-7F09633DBC3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59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1EA69-13E9-D08A-E795-92F50E895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D2D71-AC57-08D9-3F90-07933B773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C3031AF-EC0A-E785-CED8-A51CC175E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A7AB1E6-CD0A-4E56-EEE8-1490B4127DD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23122-97BF-990D-7EE3-883010DAB98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illustrateur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B6457-A3CE-E3CE-9CB5-DCA6FE6BD64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57BBE-89DD-5785-C56C-CD6A1B1E62BD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logo de la maison d’édition </a:t>
            </a:r>
            <a:r>
              <a:rPr lang="fr-BE" sz="2800" b="1" dirty="0" err="1"/>
              <a:t>Knopf</a:t>
            </a:r>
            <a:endParaRPr lang="fr-BE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69B576-7FF9-36EA-8065-43F0133EBD6A}"/>
              </a:ext>
            </a:extLst>
          </p:cNvPr>
          <p:cNvGrpSpPr/>
          <p:nvPr/>
        </p:nvGrpSpPr>
        <p:grpSpPr>
          <a:xfrm>
            <a:off x="4471418" y="476672"/>
            <a:ext cx="4320479" cy="5759006"/>
            <a:chOff x="4415642" y="564212"/>
            <a:chExt cx="4320479" cy="57590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BF1A4A-0772-9102-3753-DC458A72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4632589" y="564212"/>
              <a:ext cx="4060099" cy="57590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82A3C2-FE66-2F99-A09E-1DB6FF9F44FA}"/>
                </a:ext>
              </a:extLst>
            </p:cNvPr>
            <p:cNvSpPr txBox="1"/>
            <p:nvPr/>
          </p:nvSpPr>
          <p:spPr>
            <a:xfrm>
              <a:off x="4415642" y="2508428"/>
              <a:ext cx="43204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Le </a:t>
              </a:r>
              <a:r>
                <a:rPr lang="fr-BE" i="1" dirty="0" err="1">
                  <a:solidFill>
                    <a:srgbClr val="2D5EBF"/>
                  </a:solidFill>
                </a:rPr>
                <a:t>Borzoï</a:t>
              </a:r>
              <a:r>
                <a:rPr lang="fr-BE" i="1" dirty="0">
                  <a:solidFill>
                    <a:srgbClr val="2D5EBF"/>
                  </a:solidFill>
                </a:rPr>
                <a:t>, logo dessiné par Blanche </a:t>
              </a:r>
              <a:r>
                <a:rPr lang="fr-BE" i="1" dirty="0" err="1">
                  <a:solidFill>
                    <a:srgbClr val="2D5EBF"/>
                  </a:solidFill>
                </a:rPr>
                <a:t>Knopf</a:t>
              </a:r>
              <a:r>
                <a:rPr lang="fr-BE" i="1" dirty="0">
                  <a:solidFill>
                    <a:srgbClr val="2D5EBF"/>
                  </a:solidFill>
                </a:rPr>
                <a:t>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1</a:t>
              </a:r>
              <a:r>
                <a:rPr lang="fr-BE" i="1" baseline="30000" dirty="0">
                  <a:solidFill>
                    <a:srgbClr val="2D5EBF"/>
                  </a:solidFill>
                </a:rPr>
                <a:t>ère</a:t>
              </a:r>
              <a:r>
                <a:rPr lang="fr-BE" i="1" dirty="0">
                  <a:solidFill>
                    <a:srgbClr val="2D5EBF"/>
                  </a:solidFill>
                </a:rPr>
                <a:t> impression de The </a:t>
              </a:r>
              <a:r>
                <a:rPr lang="fr-BE" i="1" dirty="0" err="1">
                  <a:solidFill>
                    <a:srgbClr val="2D5EBF"/>
                  </a:solidFill>
                </a:rPr>
                <a:t>Madman</a:t>
              </a:r>
              <a:r>
                <a:rPr lang="fr-BE" i="1" dirty="0">
                  <a:solidFill>
                    <a:srgbClr val="2D5EBF"/>
                  </a:solidFill>
                </a:rPr>
                <a:t>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septembre 1918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46C5C9-0BA6-DD4D-3633-7779EB48233A}"/>
              </a:ext>
            </a:extLst>
          </p:cNvPr>
          <p:cNvGrpSpPr/>
          <p:nvPr/>
        </p:nvGrpSpPr>
        <p:grpSpPr>
          <a:xfrm>
            <a:off x="611560" y="607868"/>
            <a:ext cx="4067945" cy="5759005"/>
            <a:chOff x="840522" y="564214"/>
            <a:chExt cx="4067945" cy="57590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A3CFC6-065C-5316-B015-973CC296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0522" y="564214"/>
              <a:ext cx="4060099" cy="5759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18AB23-2C91-D37D-F2F2-A7C3B607E7AA}"/>
                </a:ext>
              </a:extLst>
            </p:cNvPr>
            <p:cNvSpPr txBox="1"/>
            <p:nvPr/>
          </p:nvSpPr>
          <p:spPr>
            <a:xfrm>
              <a:off x="1056546" y="4118200"/>
              <a:ext cx="38519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Le </a:t>
              </a:r>
              <a:r>
                <a:rPr lang="fr-BE" i="1" dirty="0" err="1">
                  <a:solidFill>
                    <a:srgbClr val="2D5EBF"/>
                  </a:solidFill>
                </a:rPr>
                <a:t>Borzoï</a:t>
              </a:r>
              <a:r>
                <a:rPr lang="fr-BE" i="1" dirty="0">
                  <a:solidFill>
                    <a:srgbClr val="2D5EBF"/>
                  </a:solidFill>
                </a:rPr>
                <a:t>, réinterprété par Khalil Gibran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1</a:t>
              </a:r>
              <a:r>
                <a:rPr lang="fr-BE" i="1" baseline="30000" dirty="0">
                  <a:solidFill>
                    <a:srgbClr val="2D5EBF"/>
                  </a:solidFill>
                </a:rPr>
                <a:t>ère</a:t>
              </a:r>
              <a:r>
                <a:rPr lang="fr-BE" i="1" dirty="0">
                  <a:solidFill>
                    <a:srgbClr val="2D5EBF"/>
                  </a:solidFill>
                </a:rPr>
                <a:t> impression de Twenty Drawings,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1919</a:t>
              </a:r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D2AE3EE-21AB-AE32-265F-70266F6984E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155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8A794-66A0-5ACD-A706-9B0D4C5C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9B341-F446-929E-6E4D-3174F1895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A59997B0-6EB6-F78B-E8B2-9B6B92BA9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E37454E-7125-EF72-FBC8-2ACFB326418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47C248-D90B-6872-0104-449F4F56724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illustrateur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7D987-1BE0-64B3-D061-AC5E669DF90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0848D-2624-F406-A567-880465AA9348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Couvertures : </a:t>
            </a:r>
            <a:r>
              <a:rPr lang="fr-BE" sz="2800" b="1" i="1" dirty="0"/>
              <a:t>La main de Dieu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DD34EE-C732-D141-0989-7AF8DB1B5A02}"/>
              </a:ext>
            </a:extLst>
          </p:cNvPr>
          <p:cNvGrpSpPr/>
          <p:nvPr/>
        </p:nvGrpSpPr>
        <p:grpSpPr>
          <a:xfrm>
            <a:off x="4148808" y="443863"/>
            <a:ext cx="4599656" cy="5759005"/>
            <a:chOff x="4093032" y="531403"/>
            <a:chExt cx="4599656" cy="57590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3695A0-6804-4F86-DCFA-5FC137F4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4632589" y="531403"/>
              <a:ext cx="4060099" cy="5759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ABF94D-BB3F-251A-FDAC-24A555780AAC}"/>
                </a:ext>
              </a:extLst>
            </p:cNvPr>
            <p:cNvSpPr txBox="1"/>
            <p:nvPr/>
          </p:nvSpPr>
          <p:spPr>
            <a:xfrm>
              <a:off x="4093032" y="2665427"/>
              <a:ext cx="4320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BE" i="1" baseline="30000" dirty="0">
                  <a:solidFill>
                    <a:schemeClr val="bg1">
                      <a:lumMod val="85000"/>
                    </a:schemeClr>
                  </a:solidFill>
                </a:rPr>
                <a:t>ère</a:t>
              </a: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 impression de The </a:t>
              </a:r>
              <a:r>
                <a:rPr lang="fr-BE" i="1" dirty="0" err="1">
                  <a:solidFill>
                    <a:schemeClr val="bg1">
                      <a:lumMod val="85000"/>
                    </a:schemeClr>
                  </a:solidFill>
                </a:rPr>
                <a:t>Madman</a:t>
              </a: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,</a:t>
              </a:r>
              <a:b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septembre 1918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BAD09-3B74-5374-4897-5A61A6023616}"/>
              </a:ext>
            </a:extLst>
          </p:cNvPr>
          <p:cNvGrpSpPr/>
          <p:nvPr/>
        </p:nvGrpSpPr>
        <p:grpSpPr>
          <a:xfrm>
            <a:off x="611560" y="607868"/>
            <a:ext cx="4060098" cy="5759005"/>
            <a:chOff x="840522" y="564214"/>
            <a:chExt cx="4060098" cy="575900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C20944-2370-1943-2591-E5ED3504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0522" y="564214"/>
              <a:ext cx="4060098" cy="5759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9300C4-71B7-70B1-94E5-93DB83D54B75}"/>
                </a:ext>
              </a:extLst>
            </p:cNvPr>
            <p:cNvSpPr txBox="1"/>
            <p:nvPr/>
          </p:nvSpPr>
          <p:spPr>
            <a:xfrm>
              <a:off x="985044" y="5067495"/>
              <a:ext cx="3851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BE" i="1" baseline="30000" dirty="0">
                  <a:solidFill>
                    <a:schemeClr val="bg1">
                      <a:lumMod val="85000"/>
                    </a:schemeClr>
                  </a:solidFill>
                </a:rPr>
                <a:t>ère</a:t>
              </a: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 impression bis de The </a:t>
              </a:r>
              <a:r>
                <a:rPr lang="fr-BE" i="1" dirty="0" err="1">
                  <a:solidFill>
                    <a:schemeClr val="bg1">
                      <a:lumMod val="85000"/>
                    </a:schemeClr>
                  </a:solidFill>
                </a:rPr>
                <a:t>Madman</a:t>
              </a: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,</a:t>
              </a:r>
              <a:b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fr-BE" i="1" dirty="0">
                  <a:solidFill>
                    <a:schemeClr val="bg1">
                      <a:lumMod val="85000"/>
                    </a:schemeClr>
                  </a:solidFill>
                </a:rPr>
                <a:t>octobre 1918</a:t>
              </a:r>
            </a:p>
          </p:txBody>
        </p: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DA8B37D-4045-EB6B-F9F9-D248063301A6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6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920EE-732F-5E1E-2477-6385C57D8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0DDC0-AF9F-A599-B6F4-89142A699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D7CB029-F6B7-C8B5-3F21-52EC04B3E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F831257-A4D3-C408-3229-774563B12CEF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EB5F19-3A35-D6DF-BF57-2F384A2F336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illustrateur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3A972-623F-40F4-A742-3E03CD99A33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05ED3-0A65-10BE-41A1-30DEE73B0920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Sable et l’Écume (1926)</a:t>
            </a:r>
            <a:endParaRPr lang="fr-BE" sz="2800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6158F-D6A9-AB7C-C23A-2FA324E1A23A}"/>
              </a:ext>
            </a:extLst>
          </p:cNvPr>
          <p:cNvGrpSpPr/>
          <p:nvPr/>
        </p:nvGrpSpPr>
        <p:grpSpPr>
          <a:xfrm>
            <a:off x="4265163" y="535806"/>
            <a:ext cx="4264995" cy="5759004"/>
            <a:chOff x="795426" y="443631"/>
            <a:chExt cx="4264995" cy="57590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029208-7950-D754-C5D9-B489A26C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74399">
              <a:off x="1000323" y="443631"/>
              <a:ext cx="4060098" cy="57590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5F292C-700D-4F69-4188-370883F5992B}"/>
                </a:ext>
              </a:extLst>
            </p:cNvPr>
            <p:cNvSpPr txBox="1"/>
            <p:nvPr/>
          </p:nvSpPr>
          <p:spPr>
            <a:xfrm>
              <a:off x="795426" y="4810449"/>
              <a:ext cx="38519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Sand and Foam,</a:t>
              </a:r>
              <a:b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A Book of Aphorisms</a:t>
              </a:r>
              <a:b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en-US" i="1" dirty="0" err="1">
                  <a:solidFill>
                    <a:schemeClr val="bg1">
                      <a:lumMod val="85000"/>
                    </a:schemeClr>
                  </a:solidFill>
                </a:rPr>
                <a:t>octobre</a:t>
              </a: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 1926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079247-FEAF-D4F8-B506-A380894437AF}"/>
              </a:ext>
            </a:extLst>
          </p:cNvPr>
          <p:cNvGrpSpPr/>
          <p:nvPr/>
        </p:nvGrpSpPr>
        <p:grpSpPr>
          <a:xfrm>
            <a:off x="203515" y="1713288"/>
            <a:ext cx="4163090" cy="4449794"/>
            <a:chOff x="5339467" y="1513304"/>
            <a:chExt cx="4163090" cy="4449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0796C4-287F-D85D-4976-C84599173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9818" y="3014803"/>
              <a:ext cx="1800000" cy="2043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C0A2BA-CFDA-6A69-FF1F-24622EF21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19818" y="3335907"/>
              <a:ext cx="1800000" cy="30307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21015E-73DD-2773-AD4E-B5EE66526E4C}"/>
                </a:ext>
              </a:extLst>
            </p:cNvPr>
            <p:cNvGrpSpPr/>
            <p:nvPr/>
          </p:nvGrpSpPr>
          <p:grpSpPr>
            <a:xfrm>
              <a:off x="5339467" y="1513304"/>
              <a:ext cx="4163090" cy="4449794"/>
              <a:chOff x="5339467" y="1513304"/>
              <a:chExt cx="4163090" cy="444979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470D478-B0B0-F0F1-340B-9B5A8989F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V="1">
                <a:off x="5466212" y="1513304"/>
                <a:ext cx="1800000" cy="480841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13CCBDE-5CC9-1E45-38A3-71FE31C96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01749" y="5512872"/>
                <a:ext cx="1800000" cy="45022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B2565CE-32F4-0476-0552-8DEFD2164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64230" y="2347063"/>
                <a:ext cx="1800000" cy="43855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0F997EF-2266-CBD6-CC3E-3C9E31D14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3860" y="4229645"/>
                <a:ext cx="1800000" cy="21313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EE8793A-B09B-5679-F3AF-1F56C8C9E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17923" y="3939721"/>
                <a:ext cx="1800000" cy="22659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8F3A963-1A14-82E9-8DBF-E7AA5FA34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39467" y="2351585"/>
                <a:ext cx="1800000" cy="24988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6C9C2BB-08CC-8754-E61B-688C7D3B3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64230" y="4737070"/>
                <a:ext cx="1800000" cy="49694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27BE3E5-F905-C93B-F765-EAA562D2B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702557" y="1682731"/>
                <a:ext cx="1800000" cy="344791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56EB0FB-E4D5-867C-0BEC-2C5E2C62AB0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0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B6F7-8946-3391-2524-C06D10822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CFB28-00F4-C67B-2BC0-07089AA3F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E2D05406-04FC-6FB0-2AE6-45B9D46A2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F8F8004-33AF-3E3C-C62A-DAE8E6BF1D6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631556-5B32-90F1-8782-6953990C9E4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illustrateur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23599-6DB8-0E6F-2267-DAEDC0C67D5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6A5BD-A983-64E4-2EC6-F31FB12CD158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Jésus le Fils de l’Homme (1928)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65DF8-B952-1881-D030-4D608A370F37}"/>
              </a:ext>
            </a:extLst>
          </p:cNvPr>
          <p:cNvGrpSpPr/>
          <p:nvPr/>
        </p:nvGrpSpPr>
        <p:grpSpPr>
          <a:xfrm>
            <a:off x="2542941" y="535806"/>
            <a:ext cx="4119198" cy="5759004"/>
            <a:chOff x="1000323" y="443631"/>
            <a:chExt cx="4119198" cy="5759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096163-D2E2-A7E9-A0B8-829ED6C7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0323" y="443631"/>
              <a:ext cx="4060097" cy="57590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E02115-3990-0E4F-F126-405CD384D71F}"/>
                </a:ext>
              </a:extLst>
            </p:cNvPr>
            <p:cNvSpPr txBox="1"/>
            <p:nvPr/>
          </p:nvSpPr>
          <p:spPr>
            <a:xfrm>
              <a:off x="1267600" y="5147550"/>
              <a:ext cx="3851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Jesus the Son of Man,</a:t>
              </a:r>
              <a:b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en-US" i="1" dirty="0" err="1">
                  <a:solidFill>
                    <a:schemeClr val="bg1">
                      <a:lumMod val="85000"/>
                    </a:schemeClr>
                  </a:solidFill>
                </a:rPr>
                <a:t>octobre</a:t>
              </a: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 1928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1CEE10-32F0-4C5F-636C-B886C82AC126}"/>
              </a:ext>
            </a:extLst>
          </p:cNvPr>
          <p:cNvGrpSpPr/>
          <p:nvPr/>
        </p:nvGrpSpPr>
        <p:grpSpPr>
          <a:xfrm>
            <a:off x="548161" y="598671"/>
            <a:ext cx="8207641" cy="5424153"/>
            <a:chOff x="1274592" y="903808"/>
            <a:chExt cx="8207641" cy="54241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C32DDF-76F8-DFE1-0B2C-701E94F6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9819" y="2834649"/>
              <a:ext cx="1800000" cy="124208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0BE099-35D1-E7D6-74F1-AE98E6670A6F}"/>
                </a:ext>
              </a:extLst>
            </p:cNvPr>
            <p:cNvGrpSpPr/>
            <p:nvPr/>
          </p:nvGrpSpPr>
          <p:grpSpPr>
            <a:xfrm>
              <a:off x="1274592" y="903808"/>
              <a:ext cx="8207641" cy="5424153"/>
              <a:chOff x="1274592" y="903808"/>
              <a:chExt cx="8207641" cy="542415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526D37F-1CA4-7EF5-0833-D7D8C887C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V="1">
                <a:off x="1274592" y="5209771"/>
                <a:ext cx="1800000" cy="41864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F77532D-33DF-3672-292C-D9F6A4D54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42233" y="488796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1C0FCFE-3F9D-D8F0-1CCA-E2990B272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54592" y="2531855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3C23508-CB6D-C17F-55EF-BC0EF1170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45751" y="903808"/>
                <a:ext cx="1440000" cy="1440000"/>
              </a:xfrm>
              <a:prstGeom prst="rect">
                <a:avLst/>
              </a:prstGeom>
            </p:spPr>
          </p:pic>
        </p:grp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A212EA3-90B5-6687-B839-EE7D8C2AA58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D35C-E8F5-B47F-BE2D-E87FA04B7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AE044-32C9-8930-EE9D-60E81BE05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3476700-DB55-6709-54DA-FC6F82BE2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231F196-2137-5D96-17F1-B018AC3B205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C6BC19-74F9-E846-1E35-36C957C876A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illustrateur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431A9-D26C-6BCD-3FB0-58627766D3C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70C00-D95C-21CF-AC9D-DFA9D738C08B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Livre de Khaled (1911)</a:t>
            </a:r>
            <a:endParaRPr lang="fr-BE" sz="2800" i="1" dirty="0"/>
          </a:p>
        </p:txBody>
      </p:sp>
      <p:pic>
        <p:nvPicPr>
          <p:cNvPr id="11" name="Picture 10" descr="A book cover with a black and white design&#10;&#10;AI-generated content may be incorrect.">
            <a:extLst>
              <a:ext uri="{FF2B5EF4-FFF2-40B4-BE49-F238E27FC236}">
                <a16:creationId xmlns:a16="http://schemas.microsoft.com/office/drawing/2014/main" id="{C37FB283-525C-9935-C5A6-D051CCACF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46">
            <a:off x="5623017" y="549271"/>
            <a:ext cx="3209778" cy="45331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C75E0C-052F-521E-B4B4-BE0EBA579CCB}"/>
              </a:ext>
            </a:extLst>
          </p:cNvPr>
          <p:cNvGrpSpPr/>
          <p:nvPr/>
        </p:nvGrpSpPr>
        <p:grpSpPr>
          <a:xfrm>
            <a:off x="-1117322" y="2042417"/>
            <a:ext cx="4126386" cy="4507547"/>
            <a:chOff x="-1117322" y="2042417"/>
            <a:chExt cx="4126386" cy="4507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A48A6F-3388-83B7-AF64-FCE07B7A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415" y="2042417"/>
              <a:ext cx="2776649" cy="45075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A8C9EA-0965-FC30-C676-D2658191E147}"/>
                </a:ext>
              </a:extLst>
            </p:cNvPr>
            <p:cNvSpPr txBox="1"/>
            <p:nvPr/>
          </p:nvSpPr>
          <p:spPr>
            <a:xfrm>
              <a:off x="-1117322" y="4927767"/>
              <a:ext cx="38519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Ameen </a:t>
              </a:r>
              <a:r>
                <a:rPr lang="en-US" i="1" dirty="0" err="1">
                  <a:solidFill>
                    <a:schemeClr val="bg1">
                      <a:lumMod val="85000"/>
                    </a:schemeClr>
                  </a:solidFill>
                </a:rPr>
                <a:t>Rihani</a:t>
              </a:r>
              <a:b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The Book of Khalid</a:t>
              </a:r>
              <a:b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en-US" i="1" dirty="0" err="1">
                  <a:solidFill>
                    <a:schemeClr val="bg1">
                      <a:lumMod val="85000"/>
                    </a:schemeClr>
                  </a:solidFill>
                </a:rPr>
                <a:t>octobre</a:t>
              </a:r>
              <a:r>
                <a:rPr lang="en-US" i="1" dirty="0">
                  <a:solidFill>
                    <a:schemeClr val="bg1">
                      <a:lumMod val="85000"/>
                    </a:schemeClr>
                  </a:solidFill>
                </a:rPr>
                <a:t> 1911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35378-9721-7746-FC56-F46F48072432}"/>
              </a:ext>
            </a:extLst>
          </p:cNvPr>
          <p:cNvGrpSpPr/>
          <p:nvPr/>
        </p:nvGrpSpPr>
        <p:grpSpPr>
          <a:xfrm>
            <a:off x="2743458" y="1503948"/>
            <a:ext cx="5579896" cy="4823845"/>
            <a:chOff x="6678118" y="1697567"/>
            <a:chExt cx="5579896" cy="48238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BAF336-1615-DD56-27D2-F9265710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8998" y="3917211"/>
              <a:ext cx="1530249" cy="124208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F56CB5-1300-121C-51FB-D16714574385}"/>
                </a:ext>
              </a:extLst>
            </p:cNvPr>
            <p:cNvGrpSpPr/>
            <p:nvPr/>
          </p:nvGrpSpPr>
          <p:grpSpPr>
            <a:xfrm>
              <a:off x="6678118" y="1697567"/>
              <a:ext cx="5579896" cy="4823845"/>
              <a:chOff x="6678118" y="1697567"/>
              <a:chExt cx="5579896" cy="482384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7A4BCF3-59AB-1503-77DC-5CBE835A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 flipV="1">
                <a:off x="8169676" y="5291538"/>
                <a:ext cx="1440000" cy="122987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EAF6441-BE3E-989A-8DE3-A95851208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818014" y="5583051"/>
                <a:ext cx="1440000" cy="75749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D660EE0-C5F8-8A9A-B087-537B507DE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45948" y="2544178"/>
                <a:ext cx="1440000" cy="107844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2E2A41A-B1A2-9197-70BA-3CFAC0EE6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78118" y="1697567"/>
                <a:ext cx="1440000" cy="799578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FE71110-2133-AD75-1FA3-F81E5588646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9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FE82D-E129-370C-0746-746E3AC43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2279CAE6-E9C4-773D-8A0B-7A7857D6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265AC63-ADED-7F4D-F5C6-8604BB93ED7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5E790F-CCE6-A3D9-6BE6-A4E30D6010C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illustrateur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61F02-9575-B048-FA4D-213EA63E824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3C6FB-382C-69DC-2414-1D7F0A73525E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Illustrations, un style affirmé…</a:t>
            </a:r>
            <a:endParaRPr lang="fr-BE" sz="2800" i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1AD7C8-E334-348D-B0D0-9B49DC8896D3}"/>
              </a:ext>
            </a:extLst>
          </p:cNvPr>
          <p:cNvGrpSpPr/>
          <p:nvPr/>
        </p:nvGrpSpPr>
        <p:grpSpPr>
          <a:xfrm>
            <a:off x="6554216" y="3768147"/>
            <a:ext cx="2730349" cy="2697937"/>
            <a:chOff x="6444448" y="3482052"/>
            <a:chExt cx="2730349" cy="2697937"/>
          </a:xfrm>
        </p:grpSpPr>
        <p:pic>
          <p:nvPicPr>
            <p:cNvPr id="19" name="Picture 18" descr="A white dog in a forest&#10;&#10;AI-generated content may be incorrect.">
              <a:extLst>
                <a:ext uri="{FF2B5EF4-FFF2-40B4-BE49-F238E27FC236}">
                  <a16:creationId xmlns:a16="http://schemas.microsoft.com/office/drawing/2014/main" id="{F14BBDB4-8900-646F-F4CD-DAAB3A89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448" y="3699990"/>
              <a:ext cx="2160000" cy="24799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887896-AD07-959B-7EB3-DF0E1127099E}"/>
                </a:ext>
              </a:extLst>
            </p:cNvPr>
            <p:cNvSpPr txBox="1"/>
            <p:nvPr/>
          </p:nvSpPr>
          <p:spPr>
            <a:xfrm>
              <a:off x="6585011" y="3482052"/>
              <a:ext cx="2589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Logo – </a:t>
              </a:r>
              <a:r>
                <a:rPr lang="en-GB" i="1" dirty="0" err="1">
                  <a:solidFill>
                    <a:srgbClr val="2D5EBF"/>
                  </a:solidFill>
                </a:rPr>
                <a:t>Boirzoï</a:t>
              </a:r>
              <a:r>
                <a:rPr lang="en-GB" i="1" dirty="0">
                  <a:solidFill>
                    <a:srgbClr val="2D5EBF"/>
                  </a:solidFill>
                </a:rPr>
                <a:t> (1919)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092329-1170-BA1F-83F0-EFDE0CD287AD}"/>
              </a:ext>
            </a:extLst>
          </p:cNvPr>
          <p:cNvGrpSpPr/>
          <p:nvPr/>
        </p:nvGrpSpPr>
        <p:grpSpPr>
          <a:xfrm>
            <a:off x="0" y="4290585"/>
            <a:ext cx="3131600" cy="2328034"/>
            <a:chOff x="865107" y="3910259"/>
            <a:chExt cx="3131600" cy="2328034"/>
          </a:xfrm>
        </p:grpSpPr>
        <p:pic>
          <p:nvPicPr>
            <p:cNvPr id="21" name="Picture 20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4B1D89F7-7377-2A1F-5872-F64C1B21C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707" y="4172891"/>
              <a:ext cx="2160000" cy="206540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AE0A84-862F-55B1-A25D-501FA6E152DF}"/>
                </a:ext>
              </a:extLst>
            </p:cNvPr>
            <p:cNvSpPr txBox="1"/>
            <p:nvPr/>
          </p:nvSpPr>
          <p:spPr>
            <a:xfrm>
              <a:off x="865107" y="3910259"/>
              <a:ext cx="2589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Logo  – Jesus (1928)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AD08F3-61B4-5D50-66F5-44ECE0258DDC}"/>
              </a:ext>
            </a:extLst>
          </p:cNvPr>
          <p:cNvGrpSpPr/>
          <p:nvPr/>
        </p:nvGrpSpPr>
        <p:grpSpPr>
          <a:xfrm>
            <a:off x="5508344" y="901053"/>
            <a:ext cx="3096104" cy="2496060"/>
            <a:chOff x="5217810" y="1087298"/>
            <a:chExt cx="3096104" cy="24960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A82CF1-9874-57CB-7CE6-EEBAE492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7810" y="1423358"/>
              <a:ext cx="2160000" cy="216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89686D-C5B4-395A-DADF-79F9C0D6ABA1}"/>
                </a:ext>
              </a:extLst>
            </p:cNvPr>
            <p:cNvSpPr txBox="1"/>
            <p:nvPr/>
          </p:nvSpPr>
          <p:spPr>
            <a:xfrm>
              <a:off x="5724128" y="1087298"/>
              <a:ext cx="2589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Illustration – Jesus (1928)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76C8B6-FB7C-41E6-48FC-714D6D2F358E}"/>
              </a:ext>
            </a:extLst>
          </p:cNvPr>
          <p:cNvGrpSpPr/>
          <p:nvPr/>
        </p:nvGrpSpPr>
        <p:grpSpPr>
          <a:xfrm>
            <a:off x="220721" y="1442340"/>
            <a:ext cx="2746023" cy="2139439"/>
            <a:chOff x="539552" y="1745217"/>
            <a:chExt cx="2746023" cy="21394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BF34E5-5EE2-8110-FB4F-ED58A673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2" y="1745217"/>
              <a:ext cx="2160000" cy="175324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FE3044-13C3-03C9-F425-349BDBD5A59B}"/>
                </a:ext>
              </a:extLst>
            </p:cNvPr>
            <p:cNvSpPr txBox="1"/>
            <p:nvPr/>
          </p:nvSpPr>
          <p:spPr>
            <a:xfrm>
              <a:off x="549271" y="3515324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Illustration – Khalid (1911)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3AF533-582C-B32D-EA86-4F60178450B0}"/>
              </a:ext>
            </a:extLst>
          </p:cNvPr>
          <p:cNvGrpSpPr/>
          <p:nvPr/>
        </p:nvGrpSpPr>
        <p:grpSpPr>
          <a:xfrm>
            <a:off x="3347864" y="3040843"/>
            <a:ext cx="2589786" cy="2762680"/>
            <a:chOff x="5170726" y="1423358"/>
            <a:chExt cx="2589786" cy="276268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6F558AB-B0BB-D0A7-99FB-0A69FBCD0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70966" y="1423358"/>
              <a:ext cx="2160000" cy="216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D3FCBD-EC48-E227-297D-AF685BA625DE}"/>
                </a:ext>
              </a:extLst>
            </p:cNvPr>
            <p:cNvSpPr txBox="1"/>
            <p:nvPr/>
          </p:nvSpPr>
          <p:spPr>
            <a:xfrm>
              <a:off x="5170726" y="3539707"/>
              <a:ext cx="2589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GB" i="1" dirty="0">
                  <a:solidFill>
                    <a:srgbClr val="2D5EBF"/>
                  </a:solidFill>
                </a:rPr>
                <a:t>Illustration – Hand of God (1918)</a:t>
              </a:r>
            </a:p>
          </p:txBody>
        </p:sp>
      </p:grp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A4E1E58-E822-81ED-D8BD-FEF39D824DA6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64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9863-83CD-A2A4-5699-24EF47EA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4B6E7111-73E0-B592-6E6F-6982C85DB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1426938-7F24-C740-DDD3-5B9A202D0D5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32929-AA76-AEF1-0AB3-86E08C6D0CB9}"/>
              </a:ext>
            </a:extLst>
          </p:cNvPr>
          <p:cNvSpPr txBox="1"/>
          <p:nvPr/>
        </p:nvSpPr>
        <p:spPr>
          <a:xfrm>
            <a:off x="251520" y="1356732"/>
            <a:ext cx="864096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/>
            </a:br>
            <a:br>
              <a:rPr lang="fr-BE" sz="8500" i="1" dirty="0"/>
            </a:br>
            <a:r>
              <a:rPr lang="fr-BE" sz="8500" i="1" dirty="0">
                <a:solidFill>
                  <a:srgbClr val="8AB6D8"/>
                </a:solidFill>
              </a:rPr>
              <a:t>l’illustrateur …</a:t>
            </a:r>
            <a:endParaRPr lang="en-GB" sz="8500" i="1" dirty="0">
              <a:solidFill>
                <a:srgbClr val="8AB6D8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9D447A1-F823-F933-9F48-984EDEE0778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13 février 2025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96B41-02DE-B881-E71B-F56205DA4A7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BB2B5-E4A6-9D1E-9B2F-24E974EAF73A}"/>
              </a:ext>
            </a:extLst>
          </p:cNvPr>
          <p:cNvSpPr txBox="1"/>
          <p:nvPr/>
        </p:nvSpPr>
        <p:spPr>
          <a:xfrm>
            <a:off x="251520" y="1368638"/>
            <a:ext cx="864096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>
                <a:solidFill>
                  <a:srgbClr val="8AB6D8"/>
                </a:solidFill>
              </a:rPr>
            </a:br>
            <a:r>
              <a:rPr lang="fr-BE" sz="8500" i="1" dirty="0"/>
              <a:t>le portraitiste,</a:t>
            </a:r>
            <a:endParaRPr lang="en-GB" sz="85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AA151-D733-B2DF-B7B8-5AE0124FDDD8}"/>
              </a:ext>
            </a:extLst>
          </p:cNvPr>
          <p:cNvSpPr txBox="1"/>
          <p:nvPr/>
        </p:nvSpPr>
        <p:spPr>
          <a:xfrm>
            <a:off x="251520" y="1412776"/>
            <a:ext cx="86409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r>
              <a:rPr lang="fr-BE" sz="8500" i="1" dirty="0">
                <a:solidFill>
                  <a:srgbClr val="8AB6D8"/>
                </a:solidFill>
              </a:rPr>
              <a:t>… l’artiste peintre,</a:t>
            </a:r>
            <a:endParaRPr lang="en-GB" sz="8500" i="1" dirty="0">
              <a:solidFill>
                <a:srgbClr val="8AB6D8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5170D22-262B-AE84-0E33-C69DB817100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039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4DE2F-06E4-9D54-0C56-8191C9157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8DF7F-66A8-F7E8-20EC-6F9A5BC15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0BE22C67-926F-FBCC-0768-06BC400FC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0F5D6AB-D1A7-2FB1-F543-05B4B02799A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B5B3C-6125-BA08-7177-3675087C6951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C67B1-23FB-8C67-BD7C-899B6FE7DA9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8926F-9A44-29A6-344C-7327EE74AF64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Gibran et ses proches</a:t>
            </a:r>
            <a:endParaRPr lang="fr-BE" sz="2800" i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4F8932-19C2-DB28-537F-443C1D76E920}"/>
              </a:ext>
            </a:extLst>
          </p:cNvPr>
          <p:cNvGrpSpPr/>
          <p:nvPr/>
        </p:nvGrpSpPr>
        <p:grpSpPr>
          <a:xfrm>
            <a:off x="5796136" y="2892589"/>
            <a:ext cx="3168352" cy="3226488"/>
            <a:chOff x="5551254" y="4086682"/>
            <a:chExt cx="3168352" cy="3226488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B7251538-5B2A-B495-F60A-FDE8552FB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40000">
              <a:off x="5664490" y="4086682"/>
              <a:ext cx="2822651" cy="32264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CE6C65-B266-5E92-E927-ABA11936984C}"/>
                </a:ext>
              </a:extLst>
            </p:cNvPr>
            <p:cNvSpPr txBox="1"/>
            <p:nvPr/>
          </p:nvSpPr>
          <p:spPr>
            <a:xfrm>
              <a:off x="5551254" y="6788939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Mary Haskell, 1911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4E8D59-BD72-049D-9CB6-80738C2B8400}"/>
              </a:ext>
            </a:extLst>
          </p:cNvPr>
          <p:cNvGrpSpPr/>
          <p:nvPr/>
        </p:nvGrpSpPr>
        <p:grpSpPr>
          <a:xfrm>
            <a:off x="-108520" y="1557498"/>
            <a:ext cx="3168352" cy="2741786"/>
            <a:chOff x="5468198" y="3395321"/>
            <a:chExt cx="3168352" cy="2741786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BAA443D7-04D2-B24A-AD04-E054C7BE4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5955954" y="3395321"/>
              <a:ext cx="2392343" cy="2741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0A121B3-2C15-D40E-676D-BF9B2DA2B1F4}"/>
                </a:ext>
              </a:extLst>
            </p:cNvPr>
            <p:cNvSpPr txBox="1"/>
            <p:nvPr/>
          </p:nvSpPr>
          <p:spPr>
            <a:xfrm>
              <a:off x="5468198" y="5634329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Khalil Gibran, 1910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2FB2B5-5634-2D3F-147E-CA11EDFA8F0D}"/>
              </a:ext>
            </a:extLst>
          </p:cNvPr>
          <p:cNvGrpSpPr/>
          <p:nvPr/>
        </p:nvGrpSpPr>
        <p:grpSpPr>
          <a:xfrm>
            <a:off x="4654918" y="365436"/>
            <a:ext cx="3912528" cy="2661240"/>
            <a:chOff x="6575722" y="3896514"/>
            <a:chExt cx="3728395" cy="2513257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D49AEC9E-EAAC-0C3C-EC59-C48D43ECD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2493">
              <a:off x="6575722" y="3896514"/>
              <a:ext cx="2007920" cy="25132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FCD4C4-E1D3-B4B4-F102-8515F41DC317}"/>
                </a:ext>
              </a:extLst>
            </p:cNvPr>
            <p:cNvSpPr txBox="1"/>
            <p:nvPr/>
          </p:nvSpPr>
          <p:spPr>
            <a:xfrm>
              <a:off x="8694643" y="4679197"/>
              <a:ext cx="1609474" cy="610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Mikhail </a:t>
              </a:r>
              <a:r>
                <a:rPr lang="en-US" i="1" dirty="0" err="1">
                  <a:solidFill>
                    <a:srgbClr val="2D5EBF"/>
                  </a:solidFill>
                </a:rPr>
                <a:t>Naimy</a:t>
              </a:r>
              <a:r>
                <a:rPr lang="en-US" i="1" dirty="0">
                  <a:solidFill>
                    <a:srgbClr val="2D5EBF"/>
                  </a:solidFill>
                </a:rPr>
                <a:t>,</a:t>
              </a:r>
              <a:br>
                <a:rPr lang="en-US" i="1" dirty="0">
                  <a:solidFill>
                    <a:srgbClr val="2D5EBF"/>
                  </a:solidFill>
                </a:rPr>
              </a:br>
              <a:r>
                <a:rPr lang="en-US" i="1" dirty="0">
                  <a:solidFill>
                    <a:srgbClr val="2D5EBF"/>
                  </a:solidFill>
                </a:rPr>
                <a:t>ca. 1920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669E2C-BB79-1EDC-B96F-7BE35B02EEC1}"/>
              </a:ext>
            </a:extLst>
          </p:cNvPr>
          <p:cNvGrpSpPr/>
          <p:nvPr/>
        </p:nvGrpSpPr>
        <p:grpSpPr>
          <a:xfrm>
            <a:off x="2137079" y="3012735"/>
            <a:ext cx="3168352" cy="2741787"/>
            <a:chOff x="5512761" y="3395320"/>
            <a:chExt cx="3168352" cy="2741787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38EEEDD-AA62-1154-5725-431B76A06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5955954" y="3395320"/>
              <a:ext cx="2392344" cy="27417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4DF7B6-3CC5-4D41-48B2-A345CBC4A782}"/>
                </a:ext>
              </a:extLst>
            </p:cNvPr>
            <p:cNvSpPr txBox="1"/>
            <p:nvPr/>
          </p:nvSpPr>
          <p:spPr>
            <a:xfrm>
              <a:off x="5512761" y="5691537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Mary Haskell, 1910</a:t>
              </a:r>
            </a:p>
          </p:txBody>
        </p:sp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9EDC903-879F-381C-159A-99D6FA9C166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77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46316-E019-1050-E09C-65689DAE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700F9-4C9C-57EB-A168-5968C489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71B430A5-ED87-8881-B601-39CDAD421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E5F768E-6915-3E5A-2E0E-BDDDE988AF7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678999-EB7F-F59A-20EA-EB4D8E34A80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1E322-7D64-0F52-3C58-7602CC0C0FDE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50B9C-413A-1EFC-2AFB-261CFDB5C991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Gibran et ses proches</a:t>
            </a:r>
            <a:endParaRPr lang="fr-BE" sz="2800" i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9EF676-0150-9E64-E70D-4E7BE834E72E}"/>
              </a:ext>
            </a:extLst>
          </p:cNvPr>
          <p:cNvGrpSpPr/>
          <p:nvPr/>
        </p:nvGrpSpPr>
        <p:grpSpPr>
          <a:xfrm>
            <a:off x="4362823" y="94677"/>
            <a:ext cx="4817687" cy="4196011"/>
            <a:chOff x="6343298" y="3593092"/>
            <a:chExt cx="4817687" cy="4196011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24B26E61-1E16-909C-F0FC-5BC89DC71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2493">
              <a:off x="6343298" y="3593092"/>
              <a:ext cx="2262903" cy="41960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78999C-0F3D-BD9E-45C5-D855A2DCE883}"/>
                </a:ext>
              </a:extLst>
            </p:cNvPr>
            <p:cNvSpPr txBox="1"/>
            <p:nvPr/>
          </p:nvSpPr>
          <p:spPr>
            <a:xfrm>
              <a:off x="8593676" y="4531737"/>
              <a:ext cx="2567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Émilie Michel (Micheline), ca. 1908-1910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D37F9B-47F2-D85A-7260-436A15F5DF04}"/>
              </a:ext>
            </a:extLst>
          </p:cNvPr>
          <p:cNvGrpSpPr/>
          <p:nvPr/>
        </p:nvGrpSpPr>
        <p:grpSpPr>
          <a:xfrm rot="20863504">
            <a:off x="1864944" y="3103104"/>
            <a:ext cx="3486692" cy="3320902"/>
            <a:chOff x="4982969" y="4100374"/>
            <a:chExt cx="3486692" cy="3320902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B72F5A63-DA09-3255-0991-ECD7903AE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40000">
              <a:off x="5486478" y="4100374"/>
              <a:ext cx="2983183" cy="33209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530D5F-8A10-1BA0-7F35-37292AA69587}"/>
                </a:ext>
              </a:extLst>
            </p:cNvPr>
            <p:cNvSpPr txBox="1"/>
            <p:nvPr/>
          </p:nvSpPr>
          <p:spPr>
            <a:xfrm rot="736496">
              <a:off x="4982969" y="6798546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Charlotte Teller, 1908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CDE56-42F2-380A-2520-027ADCB54370}"/>
              </a:ext>
            </a:extLst>
          </p:cNvPr>
          <p:cNvGrpSpPr/>
          <p:nvPr/>
        </p:nvGrpSpPr>
        <p:grpSpPr>
          <a:xfrm>
            <a:off x="224368" y="1637571"/>
            <a:ext cx="3168352" cy="3584259"/>
            <a:chOff x="5758133" y="3460865"/>
            <a:chExt cx="3168352" cy="3584259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EADDB68-1E37-0B88-B12A-622B0FDD6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5992499" y="3460865"/>
              <a:ext cx="2392344" cy="35842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CB5977-A0BF-04B8-A7F2-7DCE6368F324}"/>
                </a:ext>
              </a:extLst>
            </p:cNvPr>
            <p:cNvSpPr txBox="1"/>
            <p:nvPr/>
          </p:nvSpPr>
          <p:spPr>
            <a:xfrm>
              <a:off x="5758133" y="6376424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Mary Haskell, 1908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8CE14-7ED5-5E7A-3004-F0C6A3D81F75}"/>
              </a:ext>
            </a:extLst>
          </p:cNvPr>
          <p:cNvGrpSpPr/>
          <p:nvPr/>
        </p:nvGrpSpPr>
        <p:grpSpPr>
          <a:xfrm>
            <a:off x="5938655" y="3034678"/>
            <a:ext cx="2791168" cy="3224199"/>
            <a:chOff x="5680231" y="4087826"/>
            <a:chExt cx="2791168" cy="322419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62A987EB-BB07-74C1-BEFC-A092D05AF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40000">
              <a:off x="5680231" y="4087826"/>
              <a:ext cx="2791168" cy="32241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097077-B4CB-5E4E-51CE-1EE8EE4FF500}"/>
                </a:ext>
              </a:extLst>
            </p:cNvPr>
            <p:cNvSpPr txBox="1"/>
            <p:nvPr/>
          </p:nvSpPr>
          <p:spPr>
            <a:xfrm>
              <a:off x="5714012" y="6745754"/>
              <a:ext cx="2635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Ameen </a:t>
              </a:r>
              <a:r>
                <a:rPr lang="en-US" i="1" dirty="0" err="1">
                  <a:solidFill>
                    <a:srgbClr val="2D5EBF"/>
                  </a:solidFill>
                </a:rPr>
                <a:t>Rihani</a:t>
              </a:r>
              <a:r>
                <a:rPr lang="en-US" i="1" dirty="0">
                  <a:solidFill>
                    <a:srgbClr val="2D5EBF"/>
                  </a:solidFill>
                </a:rPr>
                <a:t>, 1911</a:t>
              </a:r>
            </a:p>
          </p:txBody>
        </p:sp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F97710F-609A-DF2D-EB32-230C2F1B444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5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DFFE-9ADF-DC8D-D510-722C47674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4545C444-45DE-869F-B91E-B97BFFEC2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2D85553-FE4B-2E5E-963F-338728CAFEF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0C8F97-1067-A46E-989B-E58CAD8EB1E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55976-2991-0B30-3BE2-2B2068A5325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0F3B0-B6E3-A59A-4FBD-8B85B78C0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D7E1407-9A76-6797-B6DF-C7F83348C58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2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3C9B2-D374-31B5-47E6-FFF0F49E7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F60686-A23B-CF29-9386-78F44705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827288E0-6796-5DA4-CEDF-4F8BAEFAB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EDAC6CB-C61E-7063-2FDB-B04791E24AB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120BC9-F586-FC21-7B08-48DCFF7BE42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95070-F74A-B87E-BBE9-B1D1924C3065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B8FED-9E8A-9C0B-7130-7F98354C386A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Claude Debussy (1862-1918), compositeur</a:t>
            </a:r>
            <a:endParaRPr lang="fr-BE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A7D08D-1D51-B0B2-9724-C1EBAE2720F8}"/>
              </a:ext>
            </a:extLst>
          </p:cNvPr>
          <p:cNvGrpSpPr/>
          <p:nvPr/>
        </p:nvGrpSpPr>
        <p:grpSpPr>
          <a:xfrm>
            <a:off x="4646964" y="1603794"/>
            <a:ext cx="4060099" cy="4599676"/>
            <a:chOff x="4591188" y="1691334"/>
            <a:chExt cx="4060099" cy="45996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BFD24D-F98D-D801-1F66-6B8984788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4591188" y="1691334"/>
              <a:ext cx="4060099" cy="45996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7A4FD8-11DD-8970-F909-72ECFCC0A856}"/>
                </a:ext>
              </a:extLst>
            </p:cNvPr>
            <p:cNvSpPr txBox="1"/>
            <p:nvPr/>
          </p:nvSpPr>
          <p:spPr>
            <a:xfrm>
              <a:off x="7180520" y="5777865"/>
              <a:ext cx="716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64C95B-3761-7964-180B-CBA363EED113}"/>
              </a:ext>
            </a:extLst>
          </p:cNvPr>
          <p:cNvGrpSpPr/>
          <p:nvPr/>
        </p:nvGrpSpPr>
        <p:grpSpPr>
          <a:xfrm>
            <a:off x="354987" y="3151728"/>
            <a:ext cx="2461277" cy="3063846"/>
            <a:chOff x="840522" y="876301"/>
            <a:chExt cx="4559902" cy="56762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B6062B-3790-3C42-A97B-01F8CA61E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0522" y="876301"/>
              <a:ext cx="4060100" cy="51348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99D739-DA18-AB1D-023C-3E928DDB37B5}"/>
                </a:ext>
              </a:extLst>
            </p:cNvPr>
            <p:cNvSpPr txBox="1"/>
            <p:nvPr/>
          </p:nvSpPr>
          <p:spPr>
            <a:xfrm>
              <a:off x="1548502" y="5868310"/>
              <a:ext cx="3851922" cy="68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1908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D69C11-06D9-0893-90FA-64B5A7F50F60}"/>
              </a:ext>
            </a:extLst>
          </p:cNvPr>
          <p:cNvGrpSpPr/>
          <p:nvPr/>
        </p:nvGrpSpPr>
        <p:grpSpPr>
          <a:xfrm>
            <a:off x="2021211" y="1637453"/>
            <a:ext cx="2358998" cy="3067514"/>
            <a:chOff x="1030010" y="869505"/>
            <a:chExt cx="4370414" cy="5683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DCF68-8A50-57C2-D539-1892EA46A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0010" y="869505"/>
              <a:ext cx="3681122" cy="51484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9752D8-F212-009C-5212-68E0B860ADF5}"/>
                </a:ext>
              </a:extLst>
            </p:cNvPr>
            <p:cNvSpPr txBox="1"/>
            <p:nvPr/>
          </p:nvSpPr>
          <p:spPr>
            <a:xfrm>
              <a:off x="1548502" y="5868310"/>
              <a:ext cx="3851922" cy="68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1900</a:t>
              </a: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41C7D9DC-0E0B-9B95-EF65-049BDB2FD12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2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CC38C-C91E-4E49-ABD2-D1411EED2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B7775-9DA7-2245-606A-159BDE8B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8198A26-3A0E-2187-8605-456D49E70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3" y="-13692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DC574DA-C5FA-A714-F4E4-3A30D92F225C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B8330F-A37F-61A2-7C4F-F918B657118A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548CF-F9BD-CB81-0C97-844CEBF3C7C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A4D9C-D13C-B73C-A4E6-29494E768594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Edmond Rostand (1868-1918), écrivain, dramaturge</a:t>
            </a:r>
            <a:endParaRPr lang="fr-BE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B1298D-1689-D08E-1E0C-D102D2345F94}"/>
              </a:ext>
            </a:extLst>
          </p:cNvPr>
          <p:cNvGrpSpPr/>
          <p:nvPr/>
        </p:nvGrpSpPr>
        <p:grpSpPr>
          <a:xfrm>
            <a:off x="4286019" y="1364642"/>
            <a:ext cx="4320479" cy="4948921"/>
            <a:chOff x="4230243" y="1452182"/>
            <a:chExt cx="4320479" cy="49489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CDBD04-7EE6-55CE-DFFD-13A6D9A0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4961874" y="1841222"/>
              <a:ext cx="3346836" cy="45598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9FAD28-42EA-5527-308D-25ABF86FCFBA}"/>
                </a:ext>
              </a:extLst>
            </p:cNvPr>
            <p:cNvSpPr txBox="1"/>
            <p:nvPr/>
          </p:nvSpPr>
          <p:spPr>
            <a:xfrm>
              <a:off x="4230243" y="1452182"/>
              <a:ext cx="4320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Académie française, 1901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53819-97F0-96B5-51CB-153D2EE1D15E}"/>
              </a:ext>
            </a:extLst>
          </p:cNvPr>
          <p:cNvGrpSpPr/>
          <p:nvPr/>
        </p:nvGrpSpPr>
        <p:grpSpPr>
          <a:xfrm>
            <a:off x="379189" y="1476282"/>
            <a:ext cx="3618972" cy="5011276"/>
            <a:chOff x="331901" y="-533099"/>
            <a:chExt cx="5474019" cy="7580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8A1BBF-2D80-32A1-7FB2-453F8DC5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1901" y="-533099"/>
              <a:ext cx="5471384" cy="75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C89373-9B08-D1B0-EE06-067B08E6DA7D}"/>
                </a:ext>
              </a:extLst>
            </p:cNvPr>
            <p:cNvSpPr txBox="1"/>
            <p:nvPr/>
          </p:nvSpPr>
          <p:spPr>
            <a:xfrm>
              <a:off x="2134617" y="6060498"/>
              <a:ext cx="3671303" cy="55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1910</a:t>
              </a:r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CB2F53-4EAD-DF91-DC7C-C3638E267B15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6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EFBE6-A59F-4B73-6FB1-D30CB7CA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34578-E000-DCEE-077E-1988AE19F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636A32AB-2243-28D9-14CB-296A0F99C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0A3CD6-1958-642D-B148-FFCD26C9574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886105-559D-69E0-AEEE-056E23A3CBF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77908-37FB-0E97-6124-A4905823EBF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D38A8-A341-6980-82BC-81C41329A680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Auguste Rodin (1840-1917), sculpteur</a:t>
            </a:r>
            <a:endParaRPr lang="fr-BE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6A596B-297D-2F1A-C1E0-7671C73904DA}"/>
              </a:ext>
            </a:extLst>
          </p:cNvPr>
          <p:cNvGrpSpPr/>
          <p:nvPr/>
        </p:nvGrpSpPr>
        <p:grpSpPr>
          <a:xfrm>
            <a:off x="791946" y="1517945"/>
            <a:ext cx="4529061" cy="4365758"/>
            <a:chOff x="-1219559" y="544529"/>
            <a:chExt cx="8390797" cy="8088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5D41FE-3A0F-B4C8-0EB6-F449354F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0887" y="544529"/>
              <a:ext cx="5770351" cy="8088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E812B0-4159-E2FB-50F0-36CDD2673810}"/>
                </a:ext>
              </a:extLst>
            </p:cNvPr>
            <p:cNvSpPr txBox="1"/>
            <p:nvPr/>
          </p:nvSpPr>
          <p:spPr>
            <a:xfrm>
              <a:off x="-1219559" y="999990"/>
              <a:ext cx="2167277" cy="68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ca. 1880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47D75F-0487-7C78-6BEC-CC67211D21EB}"/>
              </a:ext>
            </a:extLst>
          </p:cNvPr>
          <p:cNvGrpSpPr/>
          <p:nvPr/>
        </p:nvGrpSpPr>
        <p:grpSpPr>
          <a:xfrm>
            <a:off x="-1162544" y="2955588"/>
            <a:ext cx="3895166" cy="3569755"/>
            <a:chOff x="-1970942" y="-210594"/>
            <a:chExt cx="7216406" cy="66135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523035-4E77-01A0-91F5-2A03FE401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2798" y="379146"/>
              <a:ext cx="4472666" cy="6023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DA28B1-AE3C-9965-700B-6D456E383C01}"/>
                </a:ext>
              </a:extLst>
            </p:cNvPr>
            <p:cNvSpPr txBox="1"/>
            <p:nvPr/>
          </p:nvSpPr>
          <p:spPr>
            <a:xfrm>
              <a:off x="-1970942" y="-210594"/>
              <a:ext cx="3851922" cy="68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22128A-8B43-3FA6-B4DD-65CF41FF1694}"/>
              </a:ext>
            </a:extLst>
          </p:cNvPr>
          <p:cNvGrpSpPr/>
          <p:nvPr/>
        </p:nvGrpSpPr>
        <p:grpSpPr>
          <a:xfrm>
            <a:off x="4969417" y="548680"/>
            <a:ext cx="3887239" cy="4600879"/>
            <a:chOff x="5146358" y="831343"/>
            <a:chExt cx="3887239" cy="46008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950724-48FF-8342-C945-4EB6694C1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5146358" y="831343"/>
              <a:ext cx="3887239" cy="46008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F70AD-7406-F544-67DA-6534359A8B8B}"/>
                </a:ext>
              </a:extLst>
            </p:cNvPr>
            <p:cNvSpPr txBox="1"/>
            <p:nvPr/>
          </p:nvSpPr>
          <p:spPr>
            <a:xfrm>
              <a:off x="6710448" y="4997623"/>
              <a:ext cx="2016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ca. 1909-1910</a:t>
              </a: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6C5606A-B3F3-27CE-3CC8-87171132FBF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0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80C9-2B50-4887-54F9-83421CDE8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36A1B-2022-7369-5755-7C709182E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B35C811-91EB-CF81-4F53-CECF3555F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3" y="-13692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06B104B-D467-A8BE-8FBF-1520D5A2C56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CA59E9-7651-7185-9A79-4D347FBCE83A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A1C01-6276-A40F-216E-51B553E9D0C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207C9-98AA-7F2B-C58D-41732CF6FC9E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Sarah Bernhardt (1844-1923), comédienne, peintre</a:t>
            </a:r>
            <a:endParaRPr lang="fr-BE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170A93-1A1B-EFD0-E608-FE4960BAA5D6}"/>
              </a:ext>
            </a:extLst>
          </p:cNvPr>
          <p:cNvGrpSpPr/>
          <p:nvPr/>
        </p:nvGrpSpPr>
        <p:grpSpPr>
          <a:xfrm>
            <a:off x="5695884" y="201039"/>
            <a:ext cx="3006569" cy="3803493"/>
            <a:chOff x="5640108" y="288579"/>
            <a:chExt cx="3006569" cy="38034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954B39-7C21-CD5A-0CF2-F4E59D87D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5923737" y="630708"/>
              <a:ext cx="2722940" cy="34613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DB229-DF83-C298-0744-798E82A92CC3}"/>
                </a:ext>
              </a:extLst>
            </p:cNvPr>
            <p:cNvSpPr txBox="1"/>
            <p:nvPr/>
          </p:nvSpPr>
          <p:spPr>
            <a:xfrm>
              <a:off x="5640108" y="288579"/>
              <a:ext cx="288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ca. 1880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61AFF3-4614-D80A-9B75-0BF696C89D49}"/>
              </a:ext>
            </a:extLst>
          </p:cNvPr>
          <p:cNvGrpSpPr/>
          <p:nvPr/>
        </p:nvGrpSpPr>
        <p:grpSpPr>
          <a:xfrm>
            <a:off x="3508021" y="3310780"/>
            <a:ext cx="3596534" cy="3315476"/>
            <a:chOff x="4474915" y="3203896"/>
            <a:chExt cx="3596534" cy="331547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1EF30AF-A808-255C-DEA6-C5B265593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5781554" y="3203896"/>
              <a:ext cx="2289895" cy="33154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B22659-F0FA-F200-F258-5275A9E52332}"/>
                </a:ext>
              </a:extLst>
            </p:cNvPr>
            <p:cNvSpPr txBox="1"/>
            <p:nvPr/>
          </p:nvSpPr>
          <p:spPr>
            <a:xfrm>
              <a:off x="4474915" y="4914922"/>
              <a:ext cx="1207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Froufrou,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1880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98A94D-F3F6-58AA-0DD0-9BA672706432}"/>
              </a:ext>
            </a:extLst>
          </p:cNvPr>
          <p:cNvGrpSpPr/>
          <p:nvPr/>
        </p:nvGrpSpPr>
        <p:grpSpPr>
          <a:xfrm>
            <a:off x="6732700" y="3338967"/>
            <a:ext cx="2022781" cy="3098073"/>
            <a:chOff x="7276613" y="3059972"/>
            <a:chExt cx="2022781" cy="30980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D2B015-4115-9C2E-FA67-A9466C1C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7276613" y="3059972"/>
              <a:ext cx="1993520" cy="26696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5C83A-6548-DE69-E043-7337C839097D}"/>
                </a:ext>
              </a:extLst>
            </p:cNvPr>
            <p:cNvSpPr txBox="1"/>
            <p:nvPr/>
          </p:nvSpPr>
          <p:spPr>
            <a:xfrm>
              <a:off x="7758347" y="5788713"/>
              <a:ext cx="1541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La Tosca, 1887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B99ADA-509B-42A5-C120-5F0D2DDDFAB2}"/>
              </a:ext>
            </a:extLst>
          </p:cNvPr>
          <p:cNvGrpSpPr/>
          <p:nvPr/>
        </p:nvGrpSpPr>
        <p:grpSpPr>
          <a:xfrm>
            <a:off x="3276081" y="1700146"/>
            <a:ext cx="2608773" cy="3097006"/>
            <a:chOff x="5317490" y="2817633"/>
            <a:chExt cx="2608773" cy="30970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886247-0260-0AD9-CFBA-8236376E65A6}"/>
                </a:ext>
              </a:extLst>
            </p:cNvPr>
            <p:cNvSpPr txBox="1"/>
            <p:nvPr/>
          </p:nvSpPr>
          <p:spPr>
            <a:xfrm>
              <a:off x="5955378" y="2817633"/>
              <a:ext cx="1970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Autoportrait, 1910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7DD5C9-E4CE-B3C1-D2DD-AD180C558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5317490" y="3212415"/>
              <a:ext cx="1990638" cy="2702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4EE48F-0971-8B3E-96B1-95A37164E656}"/>
              </a:ext>
            </a:extLst>
          </p:cNvPr>
          <p:cNvGrpSpPr/>
          <p:nvPr/>
        </p:nvGrpSpPr>
        <p:grpSpPr>
          <a:xfrm>
            <a:off x="80049" y="1531006"/>
            <a:ext cx="3188498" cy="4924048"/>
            <a:chOff x="-120575" y="-450323"/>
            <a:chExt cx="4822889" cy="74480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FE6C35-C9C1-47A6-B35C-4BF2D1EC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27" y="163472"/>
              <a:ext cx="3993687" cy="6834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32A796-2D60-7099-79CE-AB5F3F5A8C8A}"/>
                </a:ext>
              </a:extLst>
            </p:cNvPr>
            <p:cNvSpPr txBox="1"/>
            <p:nvPr/>
          </p:nvSpPr>
          <p:spPr>
            <a:xfrm>
              <a:off x="-120575" y="-450323"/>
              <a:ext cx="2233567" cy="55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1913</a:t>
              </a:r>
            </a:p>
          </p:txBody>
        </p:sp>
      </p:grp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80F0B136-75DD-DF42-DDA8-D9BB65E83A11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2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B546E-1F1E-AB38-967A-A78696B9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9E254DE7-812F-63DA-6075-153EE518C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1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758B694-65D8-CA92-AD69-6F9D7C892D1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5FE2EB-3A0F-9A49-5567-56FF07ACA17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358AB-49E1-C4B9-8CD7-6ABB288DF69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552DB-B3E8-1762-1CD1-0CA839A926FA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William Butler Yeats (1865-1939), poète, écrivain</a:t>
            </a:r>
            <a:endParaRPr lang="fr-BE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09DB3-5323-8626-4818-162FE19A92CE}"/>
              </a:ext>
            </a:extLst>
          </p:cNvPr>
          <p:cNvGrpSpPr/>
          <p:nvPr/>
        </p:nvGrpSpPr>
        <p:grpSpPr>
          <a:xfrm>
            <a:off x="2988111" y="1545887"/>
            <a:ext cx="2529857" cy="3863651"/>
            <a:chOff x="1942585" y="1457057"/>
            <a:chExt cx="4686957" cy="71580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E16E1B-3A8C-2323-9122-1AB462569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2585" y="1457057"/>
              <a:ext cx="4686957" cy="62631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340F37-26D8-83E3-74C4-85E5CCE05C11}"/>
                </a:ext>
              </a:extLst>
            </p:cNvPr>
            <p:cNvSpPr txBox="1"/>
            <p:nvPr/>
          </p:nvSpPr>
          <p:spPr>
            <a:xfrm>
              <a:off x="2891377" y="7930830"/>
              <a:ext cx="1692369" cy="68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1903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EB35D2-FA1F-F79F-8AB6-E2E1F32DB249}"/>
              </a:ext>
            </a:extLst>
          </p:cNvPr>
          <p:cNvGrpSpPr/>
          <p:nvPr/>
        </p:nvGrpSpPr>
        <p:grpSpPr>
          <a:xfrm>
            <a:off x="188522" y="1600732"/>
            <a:ext cx="3159687" cy="4879161"/>
            <a:chOff x="21594" y="-1905694"/>
            <a:chExt cx="5853815" cy="90394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10800C-CA6B-A73B-9AEB-136EBA39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584" y="-662993"/>
              <a:ext cx="5512825" cy="77967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E0E9E4-AAFB-5DAC-73AF-A666089EF598}"/>
                </a:ext>
              </a:extLst>
            </p:cNvPr>
            <p:cNvSpPr txBox="1"/>
            <p:nvPr/>
          </p:nvSpPr>
          <p:spPr>
            <a:xfrm>
              <a:off x="21594" y="-1905694"/>
              <a:ext cx="3851922" cy="119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Prix Nobel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de littérature, 1923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14475B-BD47-E2AB-0A95-BBD49C9F9DA0}"/>
              </a:ext>
            </a:extLst>
          </p:cNvPr>
          <p:cNvGrpSpPr/>
          <p:nvPr/>
        </p:nvGrpSpPr>
        <p:grpSpPr>
          <a:xfrm>
            <a:off x="5405061" y="716243"/>
            <a:ext cx="3523688" cy="5185293"/>
            <a:chOff x="1681041" y="-468194"/>
            <a:chExt cx="3523688" cy="51852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69D681-41AF-05EB-759A-1BED61B2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1681041" y="-97521"/>
              <a:ext cx="3281966" cy="48146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99E82D-23E8-8B72-879F-21D2B42FEEA8}"/>
                </a:ext>
              </a:extLst>
            </p:cNvPr>
            <p:cNvSpPr txBox="1"/>
            <p:nvPr/>
          </p:nvSpPr>
          <p:spPr>
            <a:xfrm>
              <a:off x="2684449" y="-46819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1911</a:t>
              </a:r>
            </a:p>
          </p:txBody>
        </p:sp>
      </p:grp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62B538A-0747-BCDD-4311-E344AADD21BD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6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1C633-39FF-6488-DFC2-C9DBE2B3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7DDBC-7E1B-417D-FCA4-DA3404396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0AC3A0BB-A982-5710-15EA-9968C4D62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3" y="-13692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D7A50E4-E6A7-4655-A59B-4CB57DE989A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DECF74-AE79-A622-37F8-B95CD9507C9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55AD3-5650-2CA1-E05B-9DC2E7B3C22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46CBD-C43F-CCCF-53A6-B533C1B29355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Carl Gustav Jung (1875-1961), psychiatre</a:t>
            </a:r>
            <a:endParaRPr lang="fr-BE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6A2DC9-E8D9-64DA-35AC-813AD30E2143}"/>
              </a:ext>
            </a:extLst>
          </p:cNvPr>
          <p:cNvGrpSpPr/>
          <p:nvPr/>
        </p:nvGrpSpPr>
        <p:grpSpPr>
          <a:xfrm>
            <a:off x="4955735" y="1255391"/>
            <a:ext cx="3765697" cy="4988685"/>
            <a:chOff x="4577518" y="1653393"/>
            <a:chExt cx="3567986" cy="47592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342A0B-A799-74FB-CEA0-156426A9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5291069" y="1653393"/>
              <a:ext cx="2854435" cy="43111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1FB16B-DE4B-7EC3-8AC9-8504FD45E441}"/>
                </a:ext>
              </a:extLst>
            </p:cNvPr>
            <p:cNvSpPr txBox="1"/>
            <p:nvPr/>
          </p:nvSpPr>
          <p:spPr>
            <a:xfrm>
              <a:off x="4577518" y="6043353"/>
              <a:ext cx="288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A9208D-6223-6509-3BBC-0C77317B1AC4}"/>
              </a:ext>
            </a:extLst>
          </p:cNvPr>
          <p:cNvGrpSpPr/>
          <p:nvPr/>
        </p:nvGrpSpPr>
        <p:grpSpPr>
          <a:xfrm>
            <a:off x="1141875" y="1391648"/>
            <a:ext cx="3734510" cy="5120227"/>
            <a:chOff x="305388" y="-724614"/>
            <a:chExt cx="5876398" cy="776430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43EB1F-D049-485B-DD86-9A75BD669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388" y="-724614"/>
              <a:ext cx="5098025" cy="77643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3109BD-FF53-09E9-3B5F-C599D814D897}"/>
                </a:ext>
              </a:extLst>
            </p:cNvPr>
            <p:cNvSpPr txBox="1"/>
            <p:nvPr/>
          </p:nvSpPr>
          <p:spPr>
            <a:xfrm>
              <a:off x="2260718" y="-84769"/>
              <a:ext cx="3921068" cy="55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1913</a:t>
              </a:r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06C8560-876F-3114-4A7E-B20454831FE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8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01FF7-8139-6FBD-83F5-F764D653B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3C527CDB-CFAA-1567-5811-E7B5D6159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1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8B2AE41-464C-413E-916F-CD6DB9990D4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976C09-F30F-140D-45AB-3D53B6127CC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69B5D-59D0-D8AD-738A-258F7F173EC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A977-A5E9-B366-7F26-323CA02572B7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Leonora Speyer (1872-1956), violoniste, poétesse</a:t>
            </a:r>
            <a:endParaRPr lang="fr-BE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F2A286-1FD7-5767-1CCC-D2107637621D}"/>
              </a:ext>
            </a:extLst>
          </p:cNvPr>
          <p:cNvGrpSpPr/>
          <p:nvPr/>
        </p:nvGrpSpPr>
        <p:grpSpPr>
          <a:xfrm>
            <a:off x="251518" y="1646956"/>
            <a:ext cx="3371028" cy="4856127"/>
            <a:chOff x="138304" y="-1820057"/>
            <a:chExt cx="6245357" cy="89967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E54CE4-90F5-872C-EA34-08CAAE8BF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743" y="-1124227"/>
              <a:ext cx="6002918" cy="83009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0AFF7C-10DF-D62C-B159-3CED977FEC2A}"/>
                </a:ext>
              </a:extLst>
            </p:cNvPr>
            <p:cNvSpPr txBox="1"/>
            <p:nvPr/>
          </p:nvSpPr>
          <p:spPr>
            <a:xfrm>
              <a:off x="138304" y="-1820057"/>
              <a:ext cx="3851921" cy="68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1907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4F2DAB-9773-5586-7A96-92CC5297C704}"/>
              </a:ext>
            </a:extLst>
          </p:cNvPr>
          <p:cNvGrpSpPr/>
          <p:nvPr/>
        </p:nvGrpSpPr>
        <p:grpSpPr>
          <a:xfrm>
            <a:off x="3557484" y="1233766"/>
            <a:ext cx="4985840" cy="4202910"/>
            <a:chOff x="-185846" y="378641"/>
            <a:chExt cx="5670954" cy="47804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BB194C-AE19-9F7A-C02A-C771BE39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-185846" y="378641"/>
              <a:ext cx="5670954" cy="40798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791784-7993-3C1B-90A6-213DEB28825E}"/>
                </a:ext>
              </a:extLst>
            </p:cNvPr>
            <p:cNvSpPr txBox="1"/>
            <p:nvPr/>
          </p:nvSpPr>
          <p:spPr>
            <a:xfrm>
              <a:off x="2151580" y="4738997"/>
              <a:ext cx="2686239" cy="42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1925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DD85E9-057A-34A2-E907-9AF254B9BDED}"/>
              </a:ext>
            </a:extLst>
          </p:cNvPr>
          <p:cNvGrpSpPr/>
          <p:nvPr/>
        </p:nvGrpSpPr>
        <p:grpSpPr>
          <a:xfrm>
            <a:off x="3316152" y="4039934"/>
            <a:ext cx="3709795" cy="2424150"/>
            <a:chOff x="3316152" y="4039934"/>
            <a:chExt cx="3709795" cy="242415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4A1C827-BBE7-FBEE-5534-FACEFDA4D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73657">
              <a:off x="3316152" y="4039934"/>
              <a:ext cx="1605980" cy="24241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9EDFD0-36E0-2FC3-3B86-72D3D4B4B153}"/>
                </a:ext>
              </a:extLst>
            </p:cNvPr>
            <p:cNvSpPr txBox="1"/>
            <p:nvPr/>
          </p:nvSpPr>
          <p:spPr>
            <a:xfrm>
              <a:off x="4982310" y="5648114"/>
              <a:ext cx="2043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Prix Pulitzer, 1927</a:t>
              </a:r>
            </a:p>
          </p:txBody>
        </p:sp>
      </p:grp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F11F807-9CEA-13A1-05F1-CF033CAD791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6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4EBC5-9187-3E61-EA9E-6A3DEB8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AD0BDD-D8F5-E56C-1992-01E883A48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57D51B8-EA3B-0B1C-B1E9-E8094BAFB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3" y="-13692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1FFD9F9-33BF-ED8E-7DBE-E47C333CB28B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486DD0-F61C-6050-7586-6C77458BC82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portraitiste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3E40C-F754-168E-BC05-71F38DE172E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C6B43-7136-608C-E0BC-F8D96A522106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 err="1"/>
              <a:t>Jiddu</a:t>
            </a:r>
            <a:r>
              <a:rPr lang="fr-BE" sz="2800" b="1" dirty="0"/>
              <a:t> Krishnamurti (1895-1986), penseur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358B22-8805-C018-80BB-F1C3ED6F11F1}"/>
              </a:ext>
            </a:extLst>
          </p:cNvPr>
          <p:cNvGrpSpPr/>
          <p:nvPr/>
        </p:nvGrpSpPr>
        <p:grpSpPr>
          <a:xfrm>
            <a:off x="5017895" y="406546"/>
            <a:ext cx="3873998" cy="4166676"/>
            <a:chOff x="5096426" y="1860625"/>
            <a:chExt cx="3873998" cy="4166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DAC281-FE63-7A21-67A4-72270A35AF81}"/>
                </a:ext>
              </a:extLst>
            </p:cNvPr>
            <p:cNvGrpSpPr/>
            <p:nvPr/>
          </p:nvGrpSpPr>
          <p:grpSpPr>
            <a:xfrm>
              <a:off x="5096426" y="1860625"/>
              <a:ext cx="3393063" cy="3105986"/>
              <a:chOff x="5921458" y="1531942"/>
              <a:chExt cx="3393063" cy="31059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3DDA833-AD7D-4473-5D95-437163D33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642905">
                <a:off x="5921458" y="1531942"/>
                <a:ext cx="2137954" cy="310598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762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CADDCC-0EF9-6F00-2FB3-1C3D45F5761D}"/>
                  </a:ext>
                </a:extLst>
              </p:cNvPr>
              <p:cNvSpPr txBox="1"/>
              <p:nvPr/>
            </p:nvSpPr>
            <p:spPr>
              <a:xfrm>
                <a:off x="8050521" y="2307463"/>
                <a:ext cx="126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Aft>
                    <a:spcPts val="900"/>
                  </a:spcAft>
                </a:pPr>
                <a:r>
                  <a:rPr lang="fr-BE" i="1" dirty="0">
                    <a:solidFill>
                      <a:srgbClr val="2D5EBF"/>
                    </a:solidFill>
                  </a:rPr>
                  <a:t>ca. 1920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E20B8A4-7C40-5747-6769-310AB7E93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2905">
              <a:off x="6842144" y="3127227"/>
              <a:ext cx="2128280" cy="29000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C89CEA-AC37-7F79-0C5D-253AF6BA87DF}"/>
              </a:ext>
            </a:extLst>
          </p:cNvPr>
          <p:cNvGrpSpPr/>
          <p:nvPr/>
        </p:nvGrpSpPr>
        <p:grpSpPr>
          <a:xfrm>
            <a:off x="361658" y="1915021"/>
            <a:ext cx="3741446" cy="4680254"/>
            <a:chOff x="305388" y="130534"/>
            <a:chExt cx="5659272" cy="70793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A1ED88-F6B3-8A84-E26C-4F5483D4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388" y="130534"/>
              <a:ext cx="4896518" cy="7079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E948C7-A682-4E85-ED60-B9BE59DF73D3}"/>
                </a:ext>
              </a:extLst>
            </p:cNvPr>
            <p:cNvSpPr txBox="1"/>
            <p:nvPr/>
          </p:nvSpPr>
          <p:spPr>
            <a:xfrm>
              <a:off x="4801775" y="849934"/>
              <a:ext cx="1162885" cy="55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1927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BBC826-8EBE-3A05-BC79-90DBC5F2A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124" y="2819103"/>
            <a:ext cx="1972428" cy="29512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43F573-7B1C-7A32-2FD4-72289523D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842" y="3423887"/>
            <a:ext cx="1904713" cy="29530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15FC650-6354-835D-4E67-1F76C9128EF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7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E7E2-FD20-B89E-7E15-91D9E815A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56D33813-15C8-F319-26D7-6FAA902A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8F82E06-72FD-6BDD-E127-5E759EC17A8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1B44E-27FF-DB71-E532-D7476502D90B}"/>
              </a:ext>
            </a:extLst>
          </p:cNvPr>
          <p:cNvSpPr txBox="1"/>
          <p:nvPr/>
        </p:nvSpPr>
        <p:spPr>
          <a:xfrm>
            <a:off x="251520" y="1356732"/>
            <a:ext cx="864096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/>
            </a:br>
            <a:br>
              <a:rPr lang="fr-BE" sz="8500" i="1" dirty="0"/>
            </a:br>
            <a:r>
              <a:rPr lang="fr-BE" sz="8500" i="1" dirty="0">
                <a:solidFill>
                  <a:srgbClr val="8AB6D8"/>
                </a:solidFill>
              </a:rPr>
              <a:t>l’illustrateur …</a:t>
            </a:r>
            <a:endParaRPr lang="en-GB" sz="8500" i="1" dirty="0">
              <a:solidFill>
                <a:srgbClr val="8AB6D8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6F57887-F02F-81DB-D0D0-C859E35F8BE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13 février 2025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D2966-A4B5-757C-BBB1-E2CE9ADC918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A9F6D-C632-4380-82E7-5D7C09B9EEA5}"/>
              </a:ext>
            </a:extLst>
          </p:cNvPr>
          <p:cNvSpPr txBox="1"/>
          <p:nvPr/>
        </p:nvSpPr>
        <p:spPr>
          <a:xfrm>
            <a:off x="251520" y="1368638"/>
            <a:ext cx="864096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br>
              <a:rPr lang="fr-BE" sz="8500" i="1" dirty="0">
                <a:solidFill>
                  <a:srgbClr val="8AB6D8"/>
                </a:solidFill>
              </a:rPr>
            </a:br>
            <a:r>
              <a:rPr lang="fr-BE" sz="8500" i="1" dirty="0">
                <a:solidFill>
                  <a:srgbClr val="8AB6D8"/>
                </a:solidFill>
              </a:rPr>
              <a:t>le portraitiste,</a:t>
            </a:r>
            <a:endParaRPr lang="en-GB" sz="8500" i="1" dirty="0">
              <a:solidFill>
                <a:srgbClr val="8AB6D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5239E-27EF-4248-1AF5-F20CC20FEF20}"/>
              </a:ext>
            </a:extLst>
          </p:cNvPr>
          <p:cNvSpPr txBox="1"/>
          <p:nvPr/>
        </p:nvSpPr>
        <p:spPr>
          <a:xfrm>
            <a:off x="251520" y="1412776"/>
            <a:ext cx="86409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spcAft>
                <a:spcPts val="1200"/>
              </a:spcAft>
            </a:pPr>
            <a:r>
              <a:rPr lang="fr-BE" sz="8500" i="1" dirty="0"/>
              <a:t>… l’artiste peintre,</a:t>
            </a:r>
            <a:endParaRPr lang="en-GB" sz="8500" i="1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56F4533-2A2D-CE5F-2A1C-D31CB80D42EE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75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140CD-7335-9524-C377-5DE9CE67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3DCF4-B90F-005D-5AE2-C7107B5C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9B94D5A-6174-DFF9-76AA-3A86B93A1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0891014-3D91-80BB-53CA-2CA83929B4E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77C0E-1697-6690-3770-800DC8BA047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04EBE-459B-7A54-F4DA-D925AE725EB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81138-7F12-94B6-7661-8E999F61AF97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noProof="0" dirty="0"/>
              <a:t>Autoportraits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827A5E-1BEC-3AAD-7FDF-3CF927C946EE}"/>
              </a:ext>
            </a:extLst>
          </p:cNvPr>
          <p:cNvGrpSpPr/>
          <p:nvPr/>
        </p:nvGrpSpPr>
        <p:grpSpPr>
          <a:xfrm>
            <a:off x="465617" y="1503948"/>
            <a:ext cx="4463915" cy="4271911"/>
            <a:chOff x="6140773" y="3275210"/>
            <a:chExt cx="4104712" cy="408875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BBDF0A3-C4BB-93E8-58D1-4C0F50324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140773" y="3363868"/>
              <a:ext cx="3112816" cy="40000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83E9BB-8942-2006-A3F2-1A82C0F8B0FF}"/>
                </a:ext>
              </a:extLst>
            </p:cNvPr>
            <p:cNvSpPr txBox="1"/>
            <p:nvPr/>
          </p:nvSpPr>
          <p:spPr>
            <a:xfrm>
              <a:off x="8834468" y="3275210"/>
              <a:ext cx="141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ca. 1911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C3A3CC-3495-9A50-5520-DE6F5B3BCD5B}"/>
              </a:ext>
            </a:extLst>
          </p:cNvPr>
          <p:cNvGrpSpPr/>
          <p:nvPr/>
        </p:nvGrpSpPr>
        <p:grpSpPr>
          <a:xfrm>
            <a:off x="5387673" y="538999"/>
            <a:ext cx="3348094" cy="5330454"/>
            <a:chOff x="5249268" y="3515910"/>
            <a:chExt cx="3348094" cy="5330454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E3DE140A-65D5-8C66-4ABB-5408315EE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40000">
              <a:off x="5249268" y="3515910"/>
              <a:ext cx="3348094" cy="47716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8BE0ED-855A-AC5F-8853-F65D25F21FF4}"/>
                </a:ext>
              </a:extLst>
            </p:cNvPr>
            <p:cNvSpPr txBox="1"/>
            <p:nvPr/>
          </p:nvSpPr>
          <p:spPr>
            <a:xfrm>
              <a:off x="6757739" y="847703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1911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A04627-1E50-9156-0670-D03413DBDD13}"/>
              </a:ext>
            </a:extLst>
          </p:cNvPr>
          <p:cNvGrpSpPr/>
          <p:nvPr/>
        </p:nvGrpSpPr>
        <p:grpSpPr>
          <a:xfrm>
            <a:off x="2958584" y="2523454"/>
            <a:ext cx="2921244" cy="3949043"/>
            <a:chOff x="5685862" y="2364574"/>
            <a:chExt cx="3561715" cy="5011704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B04AACC3-B125-7F26-F9A9-9A030EE83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78920">
              <a:off x="5685862" y="2882544"/>
              <a:ext cx="3561715" cy="44937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7F546D-5C19-E770-298D-C0D69479DB14}"/>
                </a:ext>
              </a:extLst>
            </p:cNvPr>
            <p:cNvSpPr txBox="1"/>
            <p:nvPr/>
          </p:nvSpPr>
          <p:spPr>
            <a:xfrm>
              <a:off x="7042754" y="2364574"/>
              <a:ext cx="1411018" cy="353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ca. 1899</a:t>
              </a:r>
            </a:p>
          </p:txBody>
        </p:sp>
      </p:grp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A576FBC-8316-D8D6-2363-3FC9D5FD90E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388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1171-7974-914A-F56B-77F9160FC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C755859-ACC9-6805-6CBB-9296A1435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4A8E455-B8B6-46CC-E20F-F8AB3EB9ED9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CF1B95-EC8A-FAFF-705C-A11224E3687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82F11-1472-4B25-02BB-ED60CA8E5EE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554EA-1B5E-CC96-D411-B4CE6C7B5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58E59AB-B8D1-A06D-C29E-271DB9B1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3042" y="155137"/>
            <a:ext cx="2133600" cy="365125"/>
          </a:xfrm>
        </p:spPr>
        <p:txBody>
          <a:bodyPr/>
          <a:lstStyle/>
          <a:p>
            <a:fld id="{71D1F9F7-6E38-4225-9E87-F3D8F2D98FB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2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A83B7-5D8F-A6BD-128A-36EAAE3D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267632-15EC-9322-2C64-8B552D5C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7C974A7-6DFF-3412-7BF0-31D5D2C88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D8BE9C1-B7EA-C11A-4AD6-C7118FBE260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A208D8-E630-EEA8-4C05-9681C1CA2B8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76DBE-EEB9-1528-466A-B48CA54FD3D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7C94B-36D2-FC05-99F7-4C5F84AE9F6E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La mère et les sœurs de Gibran</a:t>
            </a:r>
            <a:endParaRPr lang="fr-BE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1483B0-31F8-FC34-9F1B-5AA9D5DEED1D}"/>
              </a:ext>
            </a:extLst>
          </p:cNvPr>
          <p:cNvGrpSpPr/>
          <p:nvPr/>
        </p:nvGrpSpPr>
        <p:grpSpPr>
          <a:xfrm>
            <a:off x="5735577" y="616336"/>
            <a:ext cx="3372926" cy="4513548"/>
            <a:chOff x="8228163" y="-3800133"/>
            <a:chExt cx="7636522" cy="94201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41D78E-3453-444A-E84C-7B629D40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00398">
              <a:off x="8228163" y="-1692928"/>
              <a:ext cx="6916001" cy="73129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DF4C63-A9BD-FCCB-636A-2D65543ACC51}"/>
                </a:ext>
              </a:extLst>
            </p:cNvPr>
            <p:cNvSpPr txBox="1"/>
            <p:nvPr/>
          </p:nvSpPr>
          <p:spPr>
            <a:xfrm>
              <a:off x="10158613" y="-3800133"/>
              <a:ext cx="5706072" cy="192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900"/>
                </a:spcAft>
              </a:pPr>
              <a:r>
                <a:rPr lang="fr-BE" i="1" dirty="0" err="1">
                  <a:solidFill>
                    <a:srgbClr val="2D5EBF"/>
                  </a:solidFill>
                </a:rPr>
                <a:t>Kamila</a:t>
              </a:r>
              <a:r>
                <a:rPr lang="fr-BE" i="1" dirty="0">
                  <a:solidFill>
                    <a:srgbClr val="2D5EBF"/>
                  </a:solidFill>
                </a:rPr>
                <a:t> </a:t>
              </a:r>
              <a:r>
                <a:rPr lang="fr-BE" i="1" dirty="0" err="1">
                  <a:solidFill>
                    <a:srgbClr val="2D5EBF"/>
                  </a:solidFill>
                </a:rPr>
                <a:t>Rhamé</a:t>
              </a:r>
              <a:r>
                <a:rPr lang="fr-BE" i="1" dirty="0">
                  <a:solidFill>
                    <a:srgbClr val="2D5EBF"/>
                  </a:solidFill>
                </a:rPr>
                <a:t>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Sultana &amp; Marianna,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1901 (Fred Holland Day)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6B2D2D-5EC6-FD8A-F573-E057A3837BA2}"/>
              </a:ext>
            </a:extLst>
          </p:cNvPr>
          <p:cNvGrpSpPr/>
          <p:nvPr/>
        </p:nvGrpSpPr>
        <p:grpSpPr>
          <a:xfrm>
            <a:off x="-153214" y="2833507"/>
            <a:ext cx="2584434" cy="3429488"/>
            <a:chOff x="-422413" y="1166414"/>
            <a:chExt cx="4267883" cy="50051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1429EC-43A0-FE75-5BB6-51AC5AAD9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197" y="1808553"/>
              <a:ext cx="3546273" cy="43630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C97142-B1AE-B79A-0A7A-2EC7A37D7B4A}"/>
                </a:ext>
              </a:extLst>
            </p:cNvPr>
            <p:cNvSpPr txBox="1"/>
            <p:nvPr/>
          </p:nvSpPr>
          <p:spPr>
            <a:xfrm>
              <a:off x="-422413" y="1166414"/>
              <a:ext cx="4218835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Sultana Gibran, 1910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F85E9A-D61A-EA00-5ED2-00407F85F09B}"/>
              </a:ext>
            </a:extLst>
          </p:cNvPr>
          <p:cNvGrpSpPr/>
          <p:nvPr/>
        </p:nvGrpSpPr>
        <p:grpSpPr>
          <a:xfrm>
            <a:off x="455078" y="793535"/>
            <a:ext cx="5485074" cy="2779481"/>
            <a:chOff x="3033990" y="1939126"/>
            <a:chExt cx="4759421" cy="2508756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F8B7468-FF63-F5C0-F721-2EBF3E2B7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40000">
              <a:off x="4938445" y="1939126"/>
              <a:ext cx="2854966" cy="25087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4939DB-4C8D-841D-CD40-E2C4D5EFA312}"/>
                </a:ext>
              </a:extLst>
            </p:cNvPr>
            <p:cNvSpPr txBox="1"/>
            <p:nvPr/>
          </p:nvSpPr>
          <p:spPr>
            <a:xfrm>
              <a:off x="3033990" y="2628041"/>
              <a:ext cx="2139439" cy="833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Kamila </a:t>
              </a:r>
              <a:r>
                <a:rPr lang="en-US" i="1" dirty="0" err="1">
                  <a:solidFill>
                    <a:srgbClr val="2D5EBF"/>
                  </a:solidFill>
                </a:rPr>
                <a:t>Rhamé</a:t>
              </a:r>
              <a:r>
                <a:rPr lang="en-US" i="1" dirty="0">
                  <a:solidFill>
                    <a:srgbClr val="2D5EBF"/>
                  </a:solidFill>
                </a:rPr>
                <a:t>,</a:t>
              </a:r>
              <a:br>
                <a:rPr lang="en-US" i="1" dirty="0">
                  <a:solidFill>
                    <a:srgbClr val="2D5EBF"/>
                  </a:solidFill>
                </a:rPr>
              </a:br>
              <a:r>
                <a:rPr lang="en-US" i="1" dirty="0">
                  <a:solidFill>
                    <a:srgbClr val="2D5EBF"/>
                  </a:solidFill>
                </a:rPr>
                <a:t>la mère de Gibran,</a:t>
              </a:r>
              <a:br>
                <a:rPr lang="en-US" i="1" dirty="0">
                  <a:solidFill>
                    <a:srgbClr val="2D5EBF"/>
                  </a:solidFill>
                </a:rPr>
              </a:br>
              <a:r>
                <a:rPr lang="en-US" i="1" dirty="0">
                  <a:solidFill>
                    <a:srgbClr val="2D5EBF"/>
                  </a:solidFill>
                </a:rPr>
                <a:t>ca. 1910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912238-6618-36DD-A2FC-B83925AA9A01}"/>
              </a:ext>
            </a:extLst>
          </p:cNvPr>
          <p:cNvGrpSpPr/>
          <p:nvPr/>
        </p:nvGrpSpPr>
        <p:grpSpPr>
          <a:xfrm>
            <a:off x="3121378" y="3404660"/>
            <a:ext cx="5370844" cy="2824633"/>
            <a:chOff x="-22500" y="1279996"/>
            <a:chExt cx="8869307" cy="41224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A3B7E4-5841-19A3-78D3-09895F8A4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3781">
              <a:off x="-22500" y="1279996"/>
              <a:ext cx="3842751" cy="41224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0E0C96-ADB9-9196-F9CD-616EB442B447}"/>
                </a:ext>
              </a:extLst>
            </p:cNvPr>
            <p:cNvSpPr txBox="1"/>
            <p:nvPr/>
          </p:nvSpPr>
          <p:spPr>
            <a:xfrm>
              <a:off x="3575480" y="4678488"/>
              <a:ext cx="5271327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Marianna Gibran, ca. 1915</a:t>
              </a:r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92B8314-CDD1-181C-F59E-CC29E89100F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3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4DAE-7769-1E2E-5351-4221ADCFA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14477-EA0D-13BB-DB05-8DE949727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D20AE19-B76B-95E0-9BC7-86FDC9D11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25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A2B8E71-A20C-AAB8-6A06-AC2A6DF2953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C300B0-1FA4-A00C-28E1-4F6600B6FE7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F17EC-FB4E-B12C-2B00-192CF865E0F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13CB8-87B5-A5BC-9468-787021454877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Amies de Gibran</a:t>
            </a:r>
            <a:endParaRPr lang="fr-BE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CC21C7-2E21-EEF3-23C7-CBB6007D9232}"/>
              </a:ext>
            </a:extLst>
          </p:cNvPr>
          <p:cNvGrpSpPr/>
          <p:nvPr/>
        </p:nvGrpSpPr>
        <p:grpSpPr>
          <a:xfrm>
            <a:off x="0" y="1784959"/>
            <a:ext cx="3229598" cy="4471068"/>
            <a:chOff x="-1473668" y="991161"/>
            <a:chExt cx="5333295" cy="65253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704B76-3FE7-37EC-1F55-F2D5B8C8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39400" y="1612154"/>
              <a:ext cx="4799027" cy="59043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102BA1-5757-C3DB-B984-3EF312B87C25}"/>
                </a:ext>
              </a:extLst>
            </p:cNvPr>
            <p:cNvSpPr txBox="1"/>
            <p:nvPr/>
          </p:nvSpPr>
          <p:spPr>
            <a:xfrm>
              <a:off x="-1473668" y="991161"/>
              <a:ext cx="4218834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Émilie Michel, 1910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E4B31F-1AB1-6A66-BFBC-0B62A2CEDFE0}"/>
              </a:ext>
            </a:extLst>
          </p:cNvPr>
          <p:cNvGrpSpPr/>
          <p:nvPr/>
        </p:nvGrpSpPr>
        <p:grpSpPr>
          <a:xfrm>
            <a:off x="3062897" y="676570"/>
            <a:ext cx="3021271" cy="4480205"/>
            <a:chOff x="-474956" y="-405147"/>
            <a:chExt cx="4989268" cy="65386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76DB3E-F734-0FB5-11B2-BFF167069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3781">
              <a:off x="-474956" y="-405147"/>
              <a:ext cx="4989268" cy="58402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67AE0A-B655-BCC3-6AB8-2720B31BDB59}"/>
                </a:ext>
              </a:extLst>
            </p:cNvPr>
            <p:cNvSpPr txBox="1"/>
            <p:nvPr/>
          </p:nvSpPr>
          <p:spPr>
            <a:xfrm>
              <a:off x="-17309" y="5594507"/>
              <a:ext cx="3867959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Mary Haskell, 1910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3AB3B4-F666-D7EE-842A-3B17F744F9AD}"/>
              </a:ext>
            </a:extLst>
          </p:cNvPr>
          <p:cNvGrpSpPr/>
          <p:nvPr/>
        </p:nvGrpSpPr>
        <p:grpSpPr>
          <a:xfrm>
            <a:off x="5922246" y="1079118"/>
            <a:ext cx="3427654" cy="4663857"/>
            <a:chOff x="1088378" y="682045"/>
            <a:chExt cx="2974190" cy="420959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FA1F1E-4855-103A-3082-FD8EC3FA63A2}"/>
                </a:ext>
              </a:extLst>
            </p:cNvPr>
            <p:cNvSpPr txBox="1"/>
            <p:nvPr/>
          </p:nvSpPr>
          <p:spPr>
            <a:xfrm>
              <a:off x="1923129" y="682045"/>
              <a:ext cx="2139439" cy="58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i="1" dirty="0">
                  <a:solidFill>
                    <a:srgbClr val="2D5EBF"/>
                  </a:solidFill>
                </a:rPr>
                <a:t>Charlotte Teller,</a:t>
              </a:r>
              <a:br>
                <a:rPr lang="en-US" i="1" dirty="0">
                  <a:solidFill>
                    <a:srgbClr val="2D5EBF"/>
                  </a:solidFill>
                </a:rPr>
              </a:br>
              <a:r>
                <a:rPr lang="en-US" i="1" dirty="0">
                  <a:solidFill>
                    <a:srgbClr val="2D5EBF"/>
                  </a:solidFill>
                </a:rPr>
                <a:t>ca. 1908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6A24B713-1052-260C-E052-6914E76B0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40000">
              <a:off x="1088378" y="1279185"/>
              <a:ext cx="2506199" cy="3612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65B7D5B-7987-F3FB-D582-3CD6DAC39741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5BF1E-3484-BDEC-37F2-3FFCC55F8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8B3BC2-8686-6C67-BBCD-F12DF516A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A8F2D980-2407-329C-C2A5-5BDFF555E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1" y="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737B482-FF1C-69D3-0E68-56B8699DC57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E1A448-9159-979A-13D5-22ECE90AC0C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4D5FB-A301-9162-9398-A5399C5FC9B5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EF532-3F1C-5A3C-70DB-3817D78C2D15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Paysages…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D29276-52CF-2930-B7EA-503E32294999}"/>
              </a:ext>
            </a:extLst>
          </p:cNvPr>
          <p:cNvGrpSpPr/>
          <p:nvPr/>
        </p:nvGrpSpPr>
        <p:grpSpPr>
          <a:xfrm>
            <a:off x="246520" y="3034160"/>
            <a:ext cx="5452101" cy="3356794"/>
            <a:chOff x="-1483232" y="828104"/>
            <a:chExt cx="9003493" cy="48991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5C626D-FF60-BF83-758D-82802E32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861">
              <a:off x="-1483232" y="1408556"/>
              <a:ext cx="9003493" cy="43186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1AA10B-DA74-02BB-80B5-1C07C92BB218}"/>
                </a:ext>
              </a:extLst>
            </p:cNvPr>
            <p:cNvSpPr txBox="1"/>
            <p:nvPr/>
          </p:nvSpPr>
          <p:spPr>
            <a:xfrm>
              <a:off x="-1209547" y="828104"/>
              <a:ext cx="3867959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Remords, 1912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893743-6AF4-A3AD-5E2E-EE681A8AE61B}"/>
              </a:ext>
            </a:extLst>
          </p:cNvPr>
          <p:cNvGrpSpPr/>
          <p:nvPr/>
        </p:nvGrpSpPr>
        <p:grpSpPr>
          <a:xfrm>
            <a:off x="4716016" y="580305"/>
            <a:ext cx="4162504" cy="4792911"/>
            <a:chOff x="78794" y="67940"/>
            <a:chExt cx="3611822" cy="43260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651838-C24C-0336-57D0-84F80C82379F}"/>
                </a:ext>
              </a:extLst>
            </p:cNvPr>
            <p:cNvSpPr txBox="1"/>
            <p:nvPr/>
          </p:nvSpPr>
          <p:spPr>
            <a:xfrm>
              <a:off x="1470306" y="4060656"/>
              <a:ext cx="2139439" cy="33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Le spectateur, 1911 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3E3C49E5-5249-DAB8-4E5F-E1E04EF32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40787">
              <a:off x="78794" y="67940"/>
              <a:ext cx="3611822" cy="38933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102378D-DE99-8937-AA1C-BC3FFE14651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10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9CD86-52E6-1CDB-99A2-9D4E796C6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29CA7B-ED2C-8D54-B44A-9365EA778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627EFE18-BC92-BBC2-FA45-D5835FC55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87B2457-6ED5-8079-2E97-B2E09E2C6A4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251139-0B62-AD86-43EF-07272E0445E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6B57C-8474-2078-7156-E75B45CE6D94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4DB03-2F41-ABFF-E093-014BEA9E3CDF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Paysages…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06EDA-CF58-8DDD-B630-313B431341C3}"/>
              </a:ext>
            </a:extLst>
          </p:cNvPr>
          <p:cNvGrpSpPr/>
          <p:nvPr/>
        </p:nvGrpSpPr>
        <p:grpSpPr>
          <a:xfrm>
            <a:off x="412172" y="1196752"/>
            <a:ext cx="5513562" cy="5027551"/>
            <a:chOff x="-1209678" y="-1853520"/>
            <a:chExt cx="9104988" cy="73375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1CA9CE-C76E-A2A9-568F-50607F6A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861">
              <a:off x="-1209678" y="-1194873"/>
              <a:ext cx="9104988" cy="66788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2A6C33-FF96-EE0F-5B75-DE510B1392CF}"/>
                </a:ext>
              </a:extLst>
            </p:cNvPr>
            <p:cNvSpPr txBox="1"/>
            <p:nvPr/>
          </p:nvSpPr>
          <p:spPr>
            <a:xfrm>
              <a:off x="801769" y="-1853520"/>
              <a:ext cx="3867959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Sans titre, 1921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0E604-8592-2ED0-8054-464534067EF7}"/>
              </a:ext>
            </a:extLst>
          </p:cNvPr>
          <p:cNvGrpSpPr/>
          <p:nvPr/>
        </p:nvGrpSpPr>
        <p:grpSpPr>
          <a:xfrm>
            <a:off x="4583712" y="604681"/>
            <a:ext cx="4308768" cy="5200583"/>
            <a:chOff x="78828" y="189333"/>
            <a:chExt cx="3738736" cy="46940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F09FCF-3019-5AB2-1753-61864E49D80E}"/>
                </a:ext>
              </a:extLst>
            </p:cNvPr>
            <p:cNvSpPr txBox="1"/>
            <p:nvPr/>
          </p:nvSpPr>
          <p:spPr>
            <a:xfrm>
              <a:off x="1678125" y="3945801"/>
              <a:ext cx="2139439" cy="937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Hier et aujourd’hui, 1914</a:t>
              </a:r>
            </a:p>
            <a:p>
              <a:pPr algn="ctr">
                <a:spcAft>
                  <a:spcPts val="900"/>
                </a:spcAft>
              </a:pPr>
              <a:endParaRPr lang="fr-BE" i="1" noProof="0" dirty="0">
                <a:solidFill>
                  <a:srgbClr val="2D5EBF"/>
                </a:solidFill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760CB49A-36DF-C5B1-A302-5C9E8DB77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40787">
              <a:off x="78828" y="189333"/>
              <a:ext cx="3611754" cy="36505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81025CF-B824-E69A-50FD-396623F471B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FCFD1-F1D6-9F14-E96F-34B05F04A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686A-46EF-8207-F03D-634A9290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A36966F0-D0FC-EBCF-136B-8C89F1AE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0640A11-0718-F5D4-6AE9-8D41D35B1CA7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B999F0-C19C-8585-1AF0-9AD658D7B755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7F478-484B-D0DE-56EC-D35A13629CBF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11DB0-F098-66B6-02D4-7ABFAFD18A95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Quête de sens…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E613C8-0962-943D-A853-94B734F67574}"/>
              </a:ext>
            </a:extLst>
          </p:cNvPr>
          <p:cNvGrpSpPr/>
          <p:nvPr/>
        </p:nvGrpSpPr>
        <p:grpSpPr>
          <a:xfrm>
            <a:off x="300537" y="1382010"/>
            <a:ext cx="6052625" cy="5194680"/>
            <a:chOff x="-1394031" y="-1583142"/>
            <a:chExt cx="9995187" cy="758142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9EB14F-6C2F-30A4-F51C-16F78BFB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861">
              <a:off x="-1394031" y="-1583142"/>
              <a:ext cx="6125325" cy="75814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0FAB8D-6EE5-72D4-8B66-6D0350243F37}"/>
                </a:ext>
              </a:extLst>
            </p:cNvPr>
            <p:cNvSpPr txBox="1"/>
            <p:nvPr/>
          </p:nvSpPr>
          <p:spPr>
            <a:xfrm>
              <a:off x="4915118" y="4644810"/>
              <a:ext cx="3686038" cy="94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L'homme en quête de son existence, 1920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11AE5-123E-3443-FD30-88D7BD005A0E}"/>
              </a:ext>
            </a:extLst>
          </p:cNvPr>
          <p:cNvGrpSpPr/>
          <p:nvPr/>
        </p:nvGrpSpPr>
        <p:grpSpPr>
          <a:xfrm>
            <a:off x="2523710" y="476672"/>
            <a:ext cx="6287379" cy="5092298"/>
            <a:chOff x="-1315455" y="233478"/>
            <a:chExt cx="5455585" cy="45963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45B011-6567-E8AA-5137-C328C2E738AF}"/>
                </a:ext>
              </a:extLst>
            </p:cNvPr>
            <p:cNvSpPr txBox="1"/>
            <p:nvPr/>
          </p:nvSpPr>
          <p:spPr>
            <a:xfrm>
              <a:off x="-1315455" y="350389"/>
              <a:ext cx="2277164" cy="58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Départ et retour / Trépas et Renaissance, 1920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9F6518C1-919D-D7AD-EB54-519DA5E8C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40787">
              <a:off x="847681" y="233478"/>
              <a:ext cx="3292449" cy="45963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F2B7CE5-24CE-F061-E61E-D79B3E45208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9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55ADB-FCA4-B63C-148D-0342DDC24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BA4CAB-6559-348F-2DE2-902585431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6A4FABE9-D88E-74B6-2227-C5B928CD6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C611B2E-2F47-30BE-C56C-B63C6ACF1E5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379907-E928-B9AA-DFC5-DFDF642F403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85EE8-20B4-5AC5-91D0-08D96D17125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E66D7-D92D-B3BA-4F01-FDAC6BC03412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Quiétude…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C5D17C-7778-6D38-CDFF-0E8753B28F7E}"/>
              </a:ext>
            </a:extLst>
          </p:cNvPr>
          <p:cNvGrpSpPr/>
          <p:nvPr/>
        </p:nvGrpSpPr>
        <p:grpSpPr>
          <a:xfrm>
            <a:off x="4842645" y="314977"/>
            <a:ext cx="4301353" cy="5834852"/>
            <a:chOff x="-1207936" y="-1810408"/>
            <a:chExt cx="7103171" cy="851573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956044-2A64-40E6-0471-DF5D6D4A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861">
              <a:off x="-1207936" y="-1810408"/>
              <a:ext cx="6093256" cy="75846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1B92B4-64B5-F6AB-0F26-168B5EE71E00}"/>
                </a:ext>
              </a:extLst>
            </p:cNvPr>
            <p:cNvSpPr txBox="1"/>
            <p:nvPr/>
          </p:nvSpPr>
          <p:spPr>
            <a:xfrm>
              <a:off x="1142479" y="5762030"/>
              <a:ext cx="4752756" cy="94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Esprit de lumière / Communion spirituelle 1921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9F68B7-4035-3B98-CB81-119AD55F94C1}"/>
              </a:ext>
            </a:extLst>
          </p:cNvPr>
          <p:cNvGrpSpPr/>
          <p:nvPr/>
        </p:nvGrpSpPr>
        <p:grpSpPr>
          <a:xfrm>
            <a:off x="285423" y="1052736"/>
            <a:ext cx="4430593" cy="5567288"/>
            <a:chOff x="940028" y="-195247"/>
            <a:chExt cx="3844444" cy="502502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E32EE4-C282-BFD9-61A5-B915884253FF}"/>
                </a:ext>
              </a:extLst>
            </p:cNvPr>
            <p:cNvSpPr txBox="1"/>
            <p:nvPr/>
          </p:nvSpPr>
          <p:spPr>
            <a:xfrm>
              <a:off x="2507308" y="-195247"/>
              <a:ext cx="2277164" cy="33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Le silence, 1922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E44E5DD2-3880-6AE9-1E24-057A912B5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40787">
              <a:off x="940028" y="233478"/>
              <a:ext cx="3107753" cy="45963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8F7AA2B-C3BD-8A99-EC2C-D55DEAD942C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0E097-D03D-D9D8-23E3-7A155507E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0BA46-8B81-F86E-2DE8-3ECAAF274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2F603695-B79C-284E-77B1-33DE113D9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3ACB5BD-EBF3-FEF6-3D18-5D907456810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33F17A-0495-26A3-4D34-53516919DE41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DCE8D-D00F-F7BB-00F7-8A6FE48D232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9A334-019F-7DF3-59DA-68F6F098ED88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Passages…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7AE62D-EC1B-1311-AB1E-AC01E0545305}"/>
              </a:ext>
            </a:extLst>
          </p:cNvPr>
          <p:cNvGrpSpPr/>
          <p:nvPr/>
        </p:nvGrpSpPr>
        <p:grpSpPr>
          <a:xfrm>
            <a:off x="5446215" y="467380"/>
            <a:ext cx="4022329" cy="5707618"/>
            <a:chOff x="-211212" y="-1587982"/>
            <a:chExt cx="6642396" cy="83300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5D2CB8-A932-8C30-C176-FBE542A7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861">
              <a:off x="-211212" y="-837050"/>
              <a:ext cx="5095748" cy="75791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B640E3-A854-DB90-E6C2-55216DF92218}"/>
                </a:ext>
              </a:extLst>
            </p:cNvPr>
            <p:cNvSpPr txBox="1"/>
            <p:nvPr/>
          </p:nvSpPr>
          <p:spPr>
            <a:xfrm>
              <a:off x="1678428" y="-1587982"/>
              <a:ext cx="4752756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Cascade, 1919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C8D438-25A9-3203-3785-D81CA367DCE4}"/>
              </a:ext>
            </a:extLst>
          </p:cNvPr>
          <p:cNvGrpSpPr/>
          <p:nvPr/>
        </p:nvGrpSpPr>
        <p:grpSpPr>
          <a:xfrm>
            <a:off x="308747" y="1052736"/>
            <a:ext cx="4538264" cy="5543055"/>
            <a:chOff x="960267" y="-334022"/>
            <a:chExt cx="3937871" cy="50031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6C2C67-23C3-0CAE-D60C-06DE3103B8B6}"/>
                </a:ext>
              </a:extLst>
            </p:cNvPr>
            <p:cNvSpPr txBox="1"/>
            <p:nvPr/>
          </p:nvSpPr>
          <p:spPr>
            <a:xfrm>
              <a:off x="2620974" y="-334022"/>
              <a:ext cx="2277164" cy="33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La </a:t>
              </a:r>
              <a:r>
                <a:rPr lang="fr-BE" i="1" noProof="0" dirty="0" err="1">
                  <a:solidFill>
                    <a:srgbClr val="2D5EBF"/>
                  </a:solidFill>
                </a:rPr>
                <a:t>Terre-Mère</a:t>
              </a:r>
              <a:r>
                <a:rPr lang="fr-BE" i="1" noProof="0" dirty="0">
                  <a:solidFill>
                    <a:srgbClr val="2D5EBF"/>
                  </a:solidFill>
                </a:rPr>
                <a:t>, 1931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3DDB6CA6-22B6-F6E0-D83B-1E1D14802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40787">
              <a:off x="960267" y="72368"/>
              <a:ext cx="3373212" cy="4596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8582682-BADB-2006-C57A-71B61F676E6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3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A681-906F-DA90-6CED-D4D02D9B2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66EA77-2ABF-3E11-5745-975A834A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96F1AF2D-B6EC-7E27-F264-EF9F72005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27AC353-1D47-56D6-A795-BF432C24B3D7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C4F179-B7B9-3E9B-5A69-CDAC923D0DE5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Artiste peintre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174EB-193C-B1CA-538F-F865AEB970C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F48C8-D835-5B70-160F-DCA7F9CA162D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Douleurs…</a:t>
            </a:r>
            <a:endParaRPr lang="fr-BE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470FE4-7C4A-7797-4570-C60A2888108E}"/>
              </a:ext>
            </a:extLst>
          </p:cNvPr>
          <p:cNvGrpSpPr/>
          <p:nvPr/>
        </p:nvGrpSpPr>
        <p:grpSpPr>
          <a:xfrm>
            <a:off x="5213410" y="404664"/>
            <a:ext cx="4273848" cy="5810981"/>
            <a:chOff x="-595661" y="-1679514"/>
            <a:chExt cx="7057749" cy="848089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CCBAE0-E16D-B61C-29B9-91D5E920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75387">
              <a:off x="-595661" y="-1031317"/>
              <a:ext cx="5943401" cy="78326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9B238C-544E-BD6E-9A24-AFEFED14D841}"/>
                </a:ext>
              </a:extLst>
            </p:cNvPr>
            <p:cNvSpPr txBox="1"/>
            <p:nvPr/>
          </p:nvSpPr>
          <p:spPr>
            <a:xfrm>
              <a:off x="1709332" y="-1679514"/>
              <a:ext cx="4752756" cy="53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dirty="0">
                  <a:solidFill>
                    <a:srgbClr val="2D5EBF"/>
                  </a:solidFill>
                </a:rPr>
                <a:t>Angoisse, 1914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E75A59-2354-D82B-4B3B-697C42102655}"/>
              </a:ext>
            </a:extLst>
          </p:cNvPr>
          <p:cNvGrpSpPr/>
          <p:nvPr/>
        </p:nvGrpSpPr>
        <p:grpSpPr>
          <a:xfrm>
            <a:off x="396443" y="982468"/>
            <a:ext cx="4119992" cy="5594597"/>
            <a:chOff x="1036361" y="-397446"/>
            <a:chExt cx="3574935" cy="50496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2B8F7C-59F0-E805-1387-685D35FAB5BD}"/>
                </a:ext>
              </a:extLst>
            </p:cNvPr>
            <p:cNvSpPr txBox="1"/>
            <p:nvPr/>
          </p:nvSpPr>
          <p:spPr>
            <a:xfrm>
              <a:off x="2413587" y="-397446"/>
              <a:ext cx="2197709" cy="58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Salomé portant la tête de Jean-Baptiste, non daté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D879F69C-9EA6-DC50-14D0-BA25DC9EA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36361" y="374409"/>
              <a:ext cx="3372202" cy="4277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4A0BAE1-180D-976B-5610-5E7D88E4A73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1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4B269-1BE0-77CD-5A04-7C5AB7281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C09DA37-230D-691B-29BF-20B0573DD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738BFF5-592D-88D7-6552-CD0713086D2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A766C40-B07D-B393-EA81-16CC245B82B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intermède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15305-C0FF-4873-0D52-FDC326965FD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CF5F22-0605-53BA-5AED-AB7F5AE4B1EA}"/>
              </a:ext>
            </a:extLst>
          </p:cNvPr>
          <p:cNvGrpSpPr/>
          <p:nvPr/>
        </p:nvGrpSpPr>
        <p:grpSpPr>
          <a:xfrm>
            <a:off x="539713" y="423234"/>
            <a:ext cx="6296603" cy="6011532"/>
            <a:chOff x="1126822" y="-394917"/>
            <a:chExt cx="5463588" cy="54259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FA01B6-6900-3716-49D6-0A0708F90837}"/>
                </a:ext>
              </a:extLst>
            </p:cNvPr>
            <p:cNvSpPr txBox="1"/>
            <p:nvPr/>
          </p:nvSpPr>
          <p:spPr>
            <a:xfrm>
              <a:off x="4313246" y="51074"/>
              <a:ext cx="2277164" cy="33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Le baiser, 1910</a:t>
              </a: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1658F90-092F-5E83-BDD4-D1B42C1A7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6822" y="-394917"/>
              <a:ext cx="3686136" cy="5425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BFBCE01-ACCD-7565-1ED8-7981EB957D8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40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1513A-6799-E578-9E3C-4BF0A08E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AB2266F5-05B7-4B7B-A741-A54AA015F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8CE1323-7369-8206-C42B-A0C15DA545F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6820923-949A-484A-6A3A-CC5D9A6962F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D1D0D-BBCF-3E31-FFAA-2B38BD7505FE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48DD5D-F055-77B9-0C25-AD2C35BE480F}"/>
              </a:ext>
            </a:extLst>
          </p:cNvPr>
          <p:cNvGrpSpPr/>
          <p:nvPr/>
        </p:nvGrpSpPr>
        <p:grpSpPr>
          <a:xfrm>
            <a:off x="775165" y="423234"/>
            <a:ext cx="5842895" cy="6011532"/>
            <a:chOff x="1331125" y="-394917"/>
            <a:chExt cx="5069903" cy="54259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DBAC27-2097-92E4-E99B-B945D9C66C33}"/>
                </a:ext>
              </a:extLst>
            </p:cNvPr>
            <p:cNvSpPr txBox="1"/>
            <p:nvPr/>
          </p:nvSpPr>
          <p:spPr>
            <a:xfrm>
              <a:off x="4123864" y="202869"/>
              <a:ext cx="2277164" cy="833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fr-BE" i="1" noProof="0" dirty="0">
                  <a:solidFill>
                    <a:srgbClr val="2D5EBF"/>
                  </a:solidFill>
                </a:rPr>
                <a:t>Septembre 1923</a:t>
              </a:r>
              <a:br>
                <a:rPr lang="fr-BE" i="1" noProof="0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Novembre 1926</a:t>
              </a:r>
              <a:br>
                <a:rPr lang="fr-BE" i="1" dirty="0">
                  <a:solidFill>
                    <a:srgbClr val="2D5EBF"/>
                  </a:solidFill>
                </a:rPr>
              </a:br>
              <a:r>
                <a:rPr lang="fr-BE" i="1" dirty="0">
                  <a:solidFill>
                    <a:srgbClr val="2D5EBF"/>
                  </a:solidFill>
                </a:rPr>
                <a:t>Mars 1927</a:t>
              </a:r>
              <a:endParaRPr lang="fr-BE" i="1" noProof="0" dirty="0">
                <a:solidFill>
                  <a:srgbClr val="2D5EBF"/>
                </a:solidFill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C2DF4BF9-32DB-0CF5-C6A9-1916A6974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31125" y="-394917"/>
              <a:ext cx="3277531" cy="5425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F154714-6878-8F86-4BA7-259A57B8A90D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35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FF76-7398-5E66-64DA-4FF38F80D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6F62FA72-5C04-11E2-4742-8DF63F6F4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4A3ACAB-B2A7-1E10-DD12-3D6B1CC5C7D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0BB085-31CA-BBBC-B78B-E52BAF54E0A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5792C-A1C7-9367-5E9D-4E2D288DDA0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3D4B8-BE6E-35C6-8C81-37384EFDD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00DA9CB-1AFE-08C4-874E-DBE0CB59BCA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9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8B2AF-9685-B8FF-AA2A-253DE8608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2BD2D4-093D-9E0A-78D8-63D000417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E5339D8A-9C51-167D-9EB4-C060BBFF1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D0EF236-F8B0-9950-F9B1-7A09A5E3596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766C29-9DBE-7582-30DF-90C39211098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31E30-D4C0-64FB-51AD-0DB3F6F88ADF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01BF7-1386-E103-FAB5-6D6A16F1E418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Visage d’Almoustapha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B30DAF-21FB-23B7-14A3-E4ADD5B58A30}"/>
              </a:ext>
            </a:extLst>
          </p:cNvPr>
          <p:cNvGrpSpPr/>
          <p:nvPr/>
        </p:nvGrpSpPr>
        <p:grpSpPr>
          <a:xfrm>
            <a:off x="585148" y="1084995"/>
            <a:ext cx="8084995" cy="5280330"/>
            <a:chOff x="585148" y="1084995"/>
            <a:chExt cx="8084995" cy="5280330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F3632C04-B1C0-D19F-160B-3625424EA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585148" y="1425195"/>
              <a:ext cx="3595200" cy="48457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7082D30-C79F-D843-1E5B-7E23DF4DA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52479" y="1084995"/>
              <a:ext cx="3917664" cy="52803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AB11DCD-B0EA-F1D6-9AFB-DAFA0BBEF3D6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961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C63CF-A423-CEB3-161B-5C4C01622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B569E-C303-ACF9-5D79-A0FFCC1F1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8EA0AEED-E292-204B-FDDE-8E80B1DC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2D79F9A-1D49-97E0-F63D-6E8E81BC225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4807BC-887A-22DC-81F2-DF881525ECF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24CD1-BF90-C686-923E-568CAD28B20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934A9-CB88-0409-8BF4-BB045112BB11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L’Être trinitaire descend vers la Mère-Mer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D386CA-68FE-298F-AA25-8DEC047D1A15}"/>
              </a:ext>
            </a:extLst>
          </p:cNvPr>
          <p:cNvGrpSpPr/>
          <p:nvPr/>
        </p:nvGrpSpPr>
        <p:grpSpPr>
          <a:xfrm>
            <a:off x="619574" y="1155872"/>
            <a:ext cx="8064882" cy="5138575"/>
            <a:chOff x="619574" y="1155872"/>
            <a:chExt cx="8064882" cy="5138575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6DF75F0A-B9AC-D984-E8CD-4B87057D0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19574" y="1552171"/>
              <a:ext cx="3526347" cy="45917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EE2DA00C-9863-E5D7-B54F-61C241904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38165" y="1155872"/>
              <a:ext cx="3946291" cy="5138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30751B2-CC19-761B-F7B3-69ADCBA8BC9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125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C1B10-D74E-5E2C-E0D7-493D18061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DD971-F3C7-2663-4DD6-5C178AE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1FB9E53-6A92-FA04-DE4E-83C45499E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CFF5452-DB61-3D57-6284-BF7BA373E01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23A7FE-328F-4743-17F9-7A431D0C8C3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6ADAC-5A3A-6374-F993-9122AEEA109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F5AD3-D715-719A-4487-265AE3EB8147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L’Amour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5D85D3-E360-9D8D-3F78-E9AC798D0C29}"/>
              </a:ext>
            </a:extLst>
          </p:cNvPr>
          <p:cNvGrpSpPr/>
          <p:nvPr/>
        </p:nvGrpSpPr>
        <p:grpSpPr>
          <a:xfrm>
            <a:off x="646028" y="1155872"/>
            <a:ext cx="8008824" cy="5138575"/>
            <a:chOff x="646028" y="1155872"/>
            <a:chExt cx="8008824" cy="5138575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AEBEB8B5-EE5C-C493-8926-8DC081DD7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46028" y="1552171"/>
              <a:ext cx="3473439" cy="45917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205472B-5DC2-46BB-83D2-EC6FC180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67769" y="1155872"/>
              <a:ext cx="3887083" cy="5138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36DFEF5-B5A5-BC36-3E07-6B76B20A1B8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89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12EA1-0F5A-D9C2-7326-2FE9BF81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41752-34B4-7E93-7755-FF558C14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7171B086-39A4-38A2-62D6-916708249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99FDC30-767B-F534-2003-03D6A7BCB4DB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A12C25-8183-65EB-5E40-F185B974651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909D5-6245-6254-9E19-DB5510B3383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E0B3A-7CAF-2357-805D-D662787007EF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Mariage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3CED1-ED9F-EFEE-5269-756782D14C3C}"/>
              </a:ext>
            </a:extLst>
          </p:cNvPr>
          <p:cNvGrpSpPr/>
          <p:nvPr/>
        </p:nvGrpSpPr>
        <p:grpSpPr>
          <a:xfrm>
            <a:off x="648825" y="1155872"/>
            <a:ext cx="8002896" cy="5138575"/>
            <a:chOff x="648825" y="1155872"/>
            <a:chExt cx="8002896" cy="5138575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C09E19F8-5DE4-996C-43B7-727D95198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48825" y="1552171"/>
              <a:ext cx="3467846" cy="45917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6ADCA00-D6DD-EA4E-4555-C845D207C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70898" y="1155872"/>
              <a:ext cx="3880823" cy="5138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C61C6AF-5F71-A3DE-1CE6-7E9A5446464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82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54AEF-50E8-26BB-7829-1FB8A5B7F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DDAE2-D00F-3F8F-F5FB-F6E63725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F29D29B2-D503-FCF9-5F34-C3F67B0EB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138E289-45A8-F75A-3663-A9648597FFEE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FBA443-B9B7-4A96-D75F-176CDD8BC47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2FD96-0171-91D3-D338-4652816C004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2D026-4A60-4167-8E17-9A973ABD34E0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L’Archer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B8CCF2-621A-7A81-4EDD-E1A06B5CD519}"/>
              </a:ext>
            </a:extLst>
          </p:cNvPr>
          <p:cNvGrpSpPr/>
          <p:nvPr/>
        </p:nvGrpSpPr>
        <p:grpSpPr>
          <a:xfrm>
            <a:off x="648572" y="1165270"/>
            <a:ext cx="8003433" cy="5119777"/>
            <a:chOff x="648572" y="1165270"/>
            <a:chExt cx="8003433" cy="5119777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A6CBC2C6-5EC5-F702-4839-DCF1C7F01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48572" y="1560570"/>
              <a:ext cx="3468352" cy="45749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6D58566-A596-53A8-D32A-E3143C7A4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70615" y="1165270"/>
              <a:ext cx="3881390" cy="5119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76009F6-A06B-299B-61DB-19236EF1BB45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3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D3CCE-9D2B-A86D-C257-C5E680E55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3D5E2-7EEE-755D-FEC7-B7E96BBD5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0A78E709-8A3A-9DC1-89E5-58D468DF0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C3D88C5-B94A-5868-CB39-70B3B4F5E8D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4A82FA-F451-5654-D1EA-2D8159E057D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48B32-77D6-54F6-626D-C5D96985F4F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7C757-E591-05E1-65E1-3E19C982EDC6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Don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472523-152F-1DCF-F920-5AF821ECC7F7}"/>
              </a:ext>
            </a:extLst>
          </p:cNvPr>
          <p:cNvGrpSpPr/>
          <p:nvPr/>
        </p:nvGrpSpPr>
        <p:grpSpPr>
          <a:xfrm>
            <a:off x="648572" y="1166593"/>
            <a:ext cx="8003433" cy="5117131"/>
            <a:chOff x="648572" y="1166593"/>
            <a:chExt cx="8003433" cy="5117131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B6D525C0-B9B8-818A-70BC-DBCD72BF3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48572" y="1561752"/>
              <a:ext cx="3468352" cy="45725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D9FBAA7-096F-B784-4C54-69D8D9DE3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70615" y="1166593"/>
              <a:ext cx="3881390" cy="51171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665E27C-83AF-213A-4A32-DB7FC66C6B9D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33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35A0-BD9C-C6F8-E1A4-BC56E3E3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F6815-1195-8217-4626-9719F4667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E04F2E6B-8648-3EE5-AA6A-00DE1DE55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0AE4AEF-9544-5820-E822-E0768F80CFE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2DB38E-FF95-C349-2901-754A7FC8362C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B2C9A-535B-FA14-FD5E-5AED1F359A2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B32E-CF12-98FC-F0D9-77F2CA1CE6FE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Les Trois Étapes de l’Être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1E0B4C-4FC0-F2A1-4068-DD8A0CE6352E}"/>
              </a:ext>
            </a:extLst>
          </p:cNvPr>
          <p:cNvGrpSpPr/>
          <p:nvPr/>
        </p:nvGrpSpPr>
        <p:grpSpPr>
          <a:xfrm>
            <a:off x="651299" y="1167968"/>
            <a:ext cx="7997654" cy="5114380"/>
            <a:chOff x="651299" y="1167968"/>
            <a:chExt cx="7997654" cy="5114380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31A3DA81-64E2-0240-C2F2-444FF7BBF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51299" y="1562981"/>
              <a:ext cx="3462897" cy="45701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EADC24F-B55E-5769-CF0E-9022EE862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73667" y="1167968"/>
              <a:ext cx="3875286" cy="51143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BF2310A-905D-98AF-15A3-F190FD665A6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95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05ADC-C185-4ACA-F4EA-8657CC6A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DF223-73D7-DBB8-A60D-C7EF78A83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682B86E-A496-0B2C-1D98-C290645D7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0EE2DC5-F620-882F-DB8F-5D9B2D49262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2D3DBE-0A2E-F23D-7C91-40D51011A45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D3896-EC85-DE3B-663C-86790CFD6D8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FCAA9-D6AA-5857-C1CE-429BA32A88D5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La Douleur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69E381-9978-90B1-2615-F2A2572E8659}"/>
              </a:ext>
            </a:extLst>
          </p:cNvPr>
          <p:cNvGrpSpPr/>
          <p:nvPr/>
        </p:nvGrpSpPr>
        <p:grpSpPr>
          <a:xfrm>
            <a:off x="660615" y="1167968"/>
            <a:ext cx="7977912" cy="5114380"/>
            <a:chOff x="660615" y="1167968"/>
            <a:chExt cx="7977912" cy="5114380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7FFA4F27-F596-EDF4-8CE8-202AAE948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60615" y="1562981"/>
              <a:ext cx="3444265" cy="45701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A6D36C7-EABF-D713-D9B8-90B2CA7F2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84092" y="1167968"/>
              <a:ext cx="3854435" cy="51143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2F3DEA1-BD1B-BAAC-5406-64420D9B01D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79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1400-55F5-011D-CAF1-E21E6554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AFD163-ABA5-4CDF-E322-45F1AF6B7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BEC1FC97-E494-B7B3-0E58-DA39E1DBC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971AF31-5B04-1B9E-9E3F-4A56491E5FDE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8AB56A-0E4B-25F0-BE26-68FC0556C7AC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9D29F-8491-3127-65D6-3986AE541B2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2A79C-9CA5-38E2-B20A-268D32CE196A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La Prière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9B2D8-CCF9-2EC3-38A0-3FB7E4F67073}"/>
              </a:ext>
            </a:extLst>
          </p:cNvPr>
          <p:cNvGrpSpPr/>
          <p:nvPr/>
        </p:nvGrpSpPr>
        <p:grpSpPr>
          <a:xfrm>
            <a:off x="660214" y="1182279"/>
            <a:ext cx="7978762" cy="5085758"/>
            <a:chOff x="660214" y="1182279"/>
            <a:chExt cx="7978762" cy="5085758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63B8A466-3365-57DD-ECC7-44938AEF1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60214" y="1575769"/>
              <a:ext cx="3445067" cy="45445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3632CFC-37F4-CD80-3E0E-CBB665AE8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83643" y="1182279"/>
              <a:ext cx="3855333" cy="50857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A2903BD-AEC4-9A5F-020A-644809BFB50A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513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66253-F388-3D77-79CF-7D6A51C9C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3030F-5756-8ACA-9A7F-C02A51C57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C3CF615E-BF93-996F-C4F6-619E4BFB1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09C9440-CB7E-88E0-6CB6-3D6C3D46F29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EC75EA-0E04-28E6-BBA7-380B74F2343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B7797-D36E-FB4F-C21C-4DE09A07B93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7F72C-D757-141B-69B2-84905B3531CB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Vers la Lumière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FD236B-9DB5-0BFF-7233-A4CD466CFE4C}"/>
              </a:ext>
            </a:extLst>
          </p:cNvPr>
          <p:cNvGrpSpPr/>
          <p:nvPr/>
        </p:nvGrpSpPr>
        <p:grpSpPr>
          <a:xfrm>
            <a:off x="671200" y="1182265"/>
            <a:ext cx="7955481" cy="5085786"/>
            <a:chOff x="671200" y="1182265"/>
            <a:chExt cx="7955481" cy="5085786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367F05AE-10F1-DA3F-99F4-49F5AA3E8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71200" y="1575757"/>
              <a:ext cx="3423095" cy="45445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B1C7AB4-3B2C-B0FA-AE52-C02B581F4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795936" y="1182265"/>
              <a:ext cx="3830745" cy="5085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F74E596-D472-CD9D-857C-09089B04454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69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56474-11FB-C569-3B22-F356D61CC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3DC9502E-B60D-1761-4667-E14293FF8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977FA7D-E01D-C7E8-C988-1CCB93DB841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328640-11B1-4778-B119-553AFFA67A7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3E7EB-36A8-3E86-5B6C-AB52C398060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A7EAA-BDCA-5A62-CDB0-8F6A80DDF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4F0C4D-D327-22DC-7CBB-ACF0EEAD07F1}"/>
              </a:ext>
            </a:extLst>
          </p:cNvPr>
          <p:cNvSpPr txBox="1">
            <a:spLocks/>
          </p:cNvSpPr>
          <p:nvPr/>
        </p:nvSpPr>
        <p:spPr>
          <a:xfrm>
            <a:off x="6883042" y="183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8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ED938-4831-C5E0-9268-5E281013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F34B4-925D-3C95-B9A8-6F8BF9418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86E6480A-C254-AB64-798A-DD0EBDC97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E3CF9F-F42C-CCFC-12C3-B8EB2C2A64F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A920AD-FBA1-9698-2491-BE0E59D5B29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A4D55-12D9-E81E-13D9-DCEA5650F15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5EA81-5AAC-BB1A-575C-EC8C49C55FA4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Plus Grand Moi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DAA165-3AC2-DBDA-CB30-7D4F89E463A6}"/>
              </a:ext>
            </a:extLst>
          </p:cNvPr>
          <p:cNvGrpSpPr/>
          <p:nvPr/>
        </p:nvGrpSpPr>
        <p:grpSpPr>
          <a:xfrm>
            <a:off x="676910" y="1186706"/>
            <a:ext cx="7943380" cy="5076903"/>
            <a:chOff x="676910" y="1186706"/>
            <a:chExt cx="7943380" cy="5076903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82F76CD-32A6-78A6-7D3B-E0C8668D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76910" y="1579725"/>
              <a:ext cx="3411674" cy="45366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57E5071-7503-2DA7-7738-4FA329E7B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802327" y="1186706"/>
              <a:ext cx="3817963" cy="5076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36EA46B-45B1-7302-8D46-440B48C2EA95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94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5582-D890-75DB-653D-E4B9C6FF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CFB4F-3A43-225C-E3F0-5DEE33EC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1DC49D0-798A-1C5C-7A9A-115EA753B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749309C-85C5-53AE-2563-A6E02B5B44CC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9114A9-18AA-74E6-9BC7-86DC81D6F43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Le prophète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DA33A-D1BF-6E3D-867F-8B4B6C9EAF5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35B5E-6B61-1B99-4461-451CA4DF233A}"/>
              </a:ext>
            </a:extLst>
          </p:cNvPr>
          <p:cNvSpPr txBox="1"/>
          <p:nvPr/>
        </p:nvSpPr>
        <p:spPr>
          <a:xfrm>
            <a:off x="251518" y="980728"/>
            <a:ext cx="871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800" b="1" dirty="0"/>
              <a:t>Le </a:t>
            </a:r>
            <a:r>
              <a:rPr lang="fr-BE" sz="2800" b="1"/>
              <a:t>Monde divin</a:t>
            </a:r>
            <a:endParaRPr lang="fr-BE" sz="2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84D834-EC63-EA18-3D52-F333F472C20F}"/>
              </a:ext>
            </a:extLst>
          </p:cNvPr>
          <p:cNvGrpSpPr/>
          <p:nvPr/>
        </p:nvGrpSpPr>
        <p:grpSpPr>
          <a:xfrm>
            <a:off x="677270" y="1194038"/>
            <a:ext cx="7942617" cy="5062239"/>
            <a:chOff x="677270" y="1194038"/>
            <a:chExt cx="7942617" cy="5062239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4A82753C-981E-7E97-31BD-5BC44A63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99559">
              <a:off x="677270" y="1586277"/>
              <a:ext cx="3410954" cy="45235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A06BEFD-D0D7-8BE6-6B7B-53DEC937B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1451">
              <a:off x="4802730" y="1194038"/>
              <a:ext cx="3817157" cy="50622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6A17DAE-96D3-16D6-B09B-A870B8DA6BA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60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5DE6-56B0-61B4-5332-0594BC1B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6E77DEEA-C325-960E-5E4F-5EA4968E6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D67C444-9459-DEAC-1304-3AFC51ADC1C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3709B7-7D89-A5E8-E08C-5749E43E258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Intermède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F0E0C-B333-8970-A75B-632D5F9BB31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C2127-92E1-D588-9CF3-ADE9599C67C8}"/>
              </a:ext>
            </a:extLst>
          </p:cNvPr>
          <p:cNvGrpSpPr/>
          <p:nvPr/>
        </p:nvGrpSpPr>
        <p:grpSpPr>
          <a:xfrm>
            <a:off x="755576" y="228716"/>
            <a:ext cx="4822930" cy="6224620"/>
            <a:chOff x="1779709" y="302998"/>
            <a:chExt cx="4822930" cy="622462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D2310A91-2FE8-F57D-A344-75075C3DC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78920">
              <a:off x="1779709" y="302998"/>
              <a:ext cx="4822930" cy="62246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AB279B-8F7D-F8BB-CC38-B85CBFE1B7EA}"/>
                </a:ext>
              </a:extLst>
            </p:cNvPr>
            <p:cNvSpPr txBox="1"/>
            <p:nvPr/>
          </p:nvSpPr>
          <p:spPr>
            <a:xfrm>
              <a:off x="2411760" y="2671752"/>
              <a:ext cx="35283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algn="ctr">
                <a:spcAft>
                  <a:spcPts val="1200"/>
                </a:spcAft>
              </a:pPr>
              <a:r>
                <a:rPr lang="fr-BE" sz="4500" i="1" dirty="0"/>
                <a:t>Fin de la présentation</a:t>
              </a:r>
              <a:endParaRPr lang="en-GB" sz="4500" i="1" dirty="0"/>
            </a:p>
          </p:txBody>
        </p:sp>
      </p:grp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A1C2EEE-638C-8B2A-9E62-8E920B80E19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36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0131-AAF0-9964-EC37-C401707B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43C544F-2661-1A17-C560-C9B452C1D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6FAF951-103A-9C3E-FB54-22267D71094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162B3E4-81B2-DDB0-F558-F3BF41A9870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Intermède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47CA7-EA98-CEA8-DC49-61F9383BE48F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B264ED3-17C7-C744-E72B-305A5DFD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755576" y="228716"/>
            <a:ext cx="4822930" cy="622462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F8714F-D9BA-DED9-D470-E925504AE4AC}"/>
              </a:ext>
            </a:extLst>
          </p:cNvPr>
          <p:cNvSpPr txBox="1"/>
          <p:nvPr/>
        </p:nvSpPr>
        <p:spPr>
          <a:xfrm>
            <a:off x="1438849" y="2348880"/>
            <a:ext cx="34563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fr-BE" sz="5000" i="1" dirty="0"/>
              <a:t>Lecture de</a:t>
            </a:r>
            <a:br>
              <a:rPr lang="fr-BE" sz="5000" i="1" dirty="0"/>
            </a:br>
            <a:r>
              <a:rPr lang="fr-BE" sz="5000" i="1" dirty="0"/>
              <a:t>textes choisis</a:t>
            </a:r>
            <a:endParaRPr lang="en-GB" sz="5000" i="1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E798500-1465-937E-D874-3A79C7E3A68A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5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5F6E7-8F9B-AECD-43F9-E653B3E9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38CB5FE-9D04-828C-8AA5-934F003EA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82C01F7-9920-3970-28A0-C2186E3859B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8288EC-06FE-4946-885E-8BCFAB70ADEB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DA03D-91C6-DE43-9F51-82B5C9C98BF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38428-1E70-5DC0-B046-FE52ABBD7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5D4B094-6B27-1311-3F3A-19090728DFBB}"/>
              </a:ext>
            </a:extLst>
          </p:cNvPr>
          <p:cNvSpPr txBox="1">
            <a:spLocks/>
          </p:cNvSpPr>
          <p:nvPr/>
        </p:nvSpPr>
        <p:spPr>
          <a:xfrm>
            <a:off x="6883042" y="183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8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94A58-B960-54B7-A612-AEAA6B1A5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4B1131EA-6521-2A8B-DDB4-9B0E16336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9728845" cy="688538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767E559-D9C4-F0E7-F160-A3A8E54BA6D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9494D9-BF92-26B2-BFCA-3A18D4DC00C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9 février 2022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60783-3786-9020-4B33-0EA6A49ADFA4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13 </a:t>
            </a:r>
            <a:r>
              <a:rPr lang="en-GB" sz="1200" dirty="0" err="1">
                <a:solidFill>
                  <a:srgbClr val="2D5EBF"/>
                </a:solidFill>
                <a:latin typeface="Arial"/>
                <a:cs typeface="Arial"/>
              </a:rPr>
              <a:t>février</a:t>
            </a: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 2025</a:t>
            </a:r>
            <a:b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en-GB" sz="1200" dirty="0">
              <a:solidFill>
                <a:srgbClr val="2D5E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52ECC-DDCF-259A-757D-269639373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0320">
            <a:off x="1250989" y="820088"/>
            <a:ext cx="6642020" cy="498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D46ED1E-530D-DE33-2BC1-84EBED04CE5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4894</TotalTime>
  <Words>2418</Words>
  <Application>Microsoft Office PowerPoint</Application>
  <PresentationFormat>On-screen Show (4:3)</PresentationFormat>
  <Paragraphs>532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Aptos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Khalil Gibran - Le Fol</dc:title>
  <dc:creator>Philippe Maryssael</dc:creator>
  <cp:lastModifiedBy>Philippe Maryssael</cp:lastModifiedBy>
  <cp:revision>676</cp:revision>
  <cp:lastPrinted>2021-11-24T15:16:39Z</cp:lastPrinted>
  <dcterms:created xsi:type="dcterms:W3CDTF">2019-03-29T08:22:10Z</dcterms:created>
  <dcterms:modified xsi:type="dcterms:W3CDTF">2025-02-01T21:26:17Z</dcterms:modified>
</cp:coreProperties>
</file>